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0" r:id="rId5"/>
  </p:sldMasterIdLst>
  <p:notesMasterIdLst>
    <p:notesMasterId r:id="rId20"/>
  </p:notesMasterIdLst>
  <p:handoutMasterIdLst>
    <p:handoutMasterId r:id="rId21"/>
  </p:handoutMasterIdLst>
  <p:sldIdLst>
    <p:sldId id="474" r:id="rId6"/>
    <p:sldId id="644" r:id="rId7"/>
    <p:sldId id="645" r:id="rId8"/>
    <p:sldId id="501" r:id="rId9"/>
    <p:sldId id="504" r:id="rId10"/>
    <p:sldId id="604" r:id="rId11"/>
    <p:sldId id="505" r:id="rId12"/>
    <p:sldId id="568" r:id="rId13"/>
    <p:sldId id="569" r:id="rId14"/>
    <p:sldId id="570" r:id="rId15"/>
    <p:sldId id="571" r:id="rId16"/>
    <p:sldId id="572" r:id="rId17"/>
    <p:sldId id="648" r:id="rId18"/>
    <p:sldId id="642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EC7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65" autoAdjust="0"/>
  </p:normalViewPr>
  <p:slideViewPr>
    <p:cSldViewPr snapToGrid="0" showGuides="1">
      <p:cViewPr varScale="1">
        <p:scale>
          <a:sx n="63" d="100"/>
          <a:sy n="63" d="100"/>
        </p:scale>
        <p:origin x="276" y="22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highlight>
                  <a:srgbClr val="FFFF00"/>
                </a:highlight>
              </a:rPr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>
                <a:highlight>
                  <a:srgbClr val="FFFF00"/>
                </a:highlight>
              </a:rPr>
              <a:t>Lees voor:</a:t>
            </a:r>
            <a:r>
              <a:rPr lang="nl-NL" b="0" u="none" dirty="0">
                <a:highlight>
                  <a:srgbClr val="FFFF00"/>
                </a:highlight>
              </a:rPr>
              <a:t> wat Roodkapje vertelt.</a:t>
            </a:r>
            <a:endParaRPr lang="nl-NL" b="1" i="0" u="none" dirty="0">
              <a:highlight>
                <a:srgbClr val="FFFF00"/>
              </a:highlight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9369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3D9A9-97EC-7481-DA64-6F172B0B2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A80C6C2-B970-1943-EE2C-3D0AC7A953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ED473A-F5FA-82C3-FD7A-A06F8403E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Vraag: </a:t>
            </a:r>
            <a:r>
              <a:rPr lang="nl-NL" b="1" u="none"/>
              <a:t>Als je al je boodschappen in je mandje of karretje hebt zitten, wat moet je dan doen? </a:t>
            </a:r>
            <a:r>
              <a:rPr lang="nl-NL" b="0" i="1" u="none"/>
              <a:t>Naar de kassa om te betalen. 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9A346B0-856D-0322-EE54-2E07504A5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06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57757-7CD8-B573-153D-33294CF6E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9C8AE42-58C9-F25E-615E-BB3FC7C81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051453-A766-DF36-0ED0-849D44736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Vraag: </a:t>
            </a:r>
            <a:r>
              <a:rPr lang="nl-NL" b="1" i="0" u="none" dirty="0"/>
              <a:t>Als je bij de kassa staat om te betalen, hoe doe je dat dan? </a:t>
            </a:r>
            <a:r>
              <a:rPr lang="nl-NL" b="0" i="1" u="none" dirty="0"/>
              <a:t>Met (contant) geld, pinpas, of de betaalapp op je telefoon of smartwatch.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9306FD-DCC3-81E7-0789-CACCA941C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781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BD74-F8AA-D999-76AE-38E9D2E8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90D7FB-3123-3AFE-C1F1-4C7B008CDE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4818F6A-8C9C-1A2D-DFB3-4018955E0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Vraag: </a:t>
            </a:r>
            <a:r>
              <a:rPr lang="nl-NL" b="1" i="0" u="none" dirty="0"/>
              <a:t>Wie heeft weleens iemand zien betalen met geld? </a:t>
            </a:r>
            <a:r>
              <a:rPr lang="nl-NL" b="0" i="0" u="none" dirty="0"/>
              <a:t>Steek je vinger in de lucht.</a:t>
            </a:r>
            <a:endParaRPr lang="nl-NL" b="0" i="0" u="sng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2EE2FE-EE64-1F16-CB92-8B7773FC8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637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9F2DE-152B-D118-E593-0E1F1985B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ABCF223-0935-A7BE-2A7B-4264B8BFAA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03FA91-4813-0B18-2F85-7B6A81F7E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B321E9-FCF6-0990-3B4B-2FCC877759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046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1D12F-991E-6E92-D0F2-6B421391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F6247B0-96BA-9C27-3AA8-9CC6ECBC7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2417630-F2F4-7C1A-F90F-D7EAE9590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C01A92-7803-B53F-5F25-81251464E0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92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1794A-47EA-DAB8-F83A-3C6AE4F9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3746736-A98C-B274-612C-BA68E9AC8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ACA07D7-D184-F3C5-A599-A7B64E11C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8D4432-DE9A-6DE9-FF84-8FBDC6026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010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ECA34-74BD-0795-E1D6-8CE65414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16D1576-8A7F-A886-19D8-47838CBCFF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334AD6-34C8-1F7B-D364-269BB54A9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91B1FD8-18DB-97E1-49CB-E92C2A6DC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1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3AEC5-004F-695B-9200-8D52DFAEF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4F79F7-1D2F-C37C-200C-2AE60A9CD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211851D-BB01-18D6-F10F-5437FAF59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/>
              <a:t>We gaan een </a:t>
            </a:r>
            <a:r>
              <a:rPr lang="nl-NL" b="1"/>
              <a:t>video</a:t>
            </a:r>
            <a:r>
              <a:rPr lang="nl-NL" b="0"/>
              <a:t> kijken. In de video wordt verteld dat geld al super oud is. Zelfs de Romeinen betaalden er al mee. </a:t>
            </a:r>
          </a:p>
          <a:p>
            <a:pPr marL="171450" indent="-171450">
              <a:buFontTx/>
              <a:buChar char="-"/>
            </a:pPr>
            <a:r>
              <a:rPr lang="nl-NL" b="0"/>
              <a:t>Toen er nog geen geld was, gingen mensen spullen ruilen om aan andere spullen te komen. Kijk maar mee. 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BFA71E-8718-5FC8-4FE3-09E83BFB4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18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50AA-DAD3-90A8-8DA4-7C8681CBC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FD198AA-5530-1BB1-361C-8A6D3A7E72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943CF4-0B9C-6072-71E7-434A68D30F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r>
              <a:rPr lang="nl-NL"/>
              <a:t>Deze slide is nodig voor de animatie.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8917DD-8498-8BF6-B1D3-9685020EE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291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40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0AD15-FB2C-3E0B-7300-882E1B002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602C85C-2A3F-1A01-228A-547C8C4ED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DB532A-68B6-4223-5C68-28D27ABAD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  <a:endParaRPr lang="nl-NL" b="1" i="0" u="none" dirty="0"/>
          </a:p>
          <a:p>
            <a:pPr marL="171450" indent="-171450">
              <a:buFontTx/>
              <a:buChar char="-"/>
            </a:pPr>
            <a:r>
              <a:rPr lang="nl-NL" b="0" u="sng" dirty="0"/>
              <a:t>Vraag:</a:t>
            </a:r>
            <a:r>
              <a:rPr lang="nl-NL" b="0" u="none" dirty="0"/>
              <a:t> </a:t>
            </a:r>
            <a:r>
              <a:rPr lang="nl-NL" b="1" u="none" dirty="0"/>
              <a:t>Wie is er een keer in de supermarkt geweest? </a:t>
            </a:r>
            <a:r>
              <a:rPr lang="nl-NL" b="0" u="none" dirty="0"/>
              <a:t>Steek je vinger in de lucht.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2696BB-62E4-8B5F-9C77-3DCE5756D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952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2B823-BEFA-B4E7-A834-0BD07E09E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D7CCA72-8594-7830-2C37-CBC555EABF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93DD3A-F667-8994-B972-A3E0D0816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Vraag: </a:t>
            </a:r>
            <a:r>
              <a:rPr lang="nl-NL" b="1" u="none"/>
              <a:t>Mag je in de supermarkt alles pakken en zomaar gratis meenemen? </a:t>
            </a:r>
            <a:r>
              <a:rPr lang="nl-NL" b="0" i="1" u="none"/>
              <a:t>Nee</a:t>
            </a:r>
            <a:endParaRPr lang="nl-NL" b="1" u="none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34EC14-6AF7-0A5B-0373-5E58B436A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68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6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24473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7313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8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637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39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83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5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31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99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4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185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18064278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2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6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59674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3356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4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8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2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7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7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0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2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2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3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4461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2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953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62964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61655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4716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43014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7806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46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749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934688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92375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41062651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74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B3FF8-C430-01C6-E122-2CA0BA8B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A06D41-AF2D-D1C0-34FC-4B3B664A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33D4C-129C-01CD-04B1-90EEF6D8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222396-7382-2F69-A0D9-6137B4D2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B323E4-2C0B-2F89-D5DB-C3BEA6F2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6095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0FC0FB1-997C-6D3B-AF01-32E77DA4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09432E6-057B-6675-79F0-61D84723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E413A9-1963-D1B0-BAC6-2A6FA799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33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D070F4-B1E0-6853-CABC-3753B603E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89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28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2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6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3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763934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069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278536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17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709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7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54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68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41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0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6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74059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3.xml"/><Relationship Id="rId68" Type="http://schemas.openxmlformats.org/officeDocument/2006/relationships/slideLayout" Target="../slideLayouts/slideLayout148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33.xml"/><Relationship Id="rId58" Type="http://schemas.openxmlformats.org/officeDocument/2006/relationships/slideLayout" Target="../slideLayouts/slideLayout138.xml"/><Relationship Id="rId74" Type="http://schemas.openxmlformats.org/officeDocument/2006/relationships/slideLayout" Target="../slideLayouts/slideLayout154.xml"/><Relationship Id="rId79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141.xml"/><Relationship Id="rId82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44.xml"/><Relationship Id="rId69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72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42.xml"/><Relationship Id="rId70" Type="http://schemas.openxmlformats.org/officeDocument/2006/relationships/slideLayout" Target="../slideLayouts/slideLayout150.xml"/><Relationship Id="rId75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slideLayout" Target="../slideLayouts/slideLayout140.xml"/><Relationship Id="rId65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53.xml"/><Relationship Id="rId78" Type="http://schemas.openxmlformats.org/officeDocument/2006/relationships/slideLayout" Target="../slideLayouts/slideLayout158.xml"/><Relationship Id="rId81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87.xml"/><Relationship Id="rId7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49" r:id="rId21"/>
    <p:sldLayoutId id="2147483746" r:id="rId22"/>
    <p:sldLayoutId id="2147483747" r:id="rId23"/>
    <p:sldLayoutId id="2147483732" r:id="rId24"/>
    <p:sldLayoutId id="2147483705" r:id="rId25"/>
    <p:sldLayoutId id="2147483663" r:id="rId26"/>
    <p:sldLayoutId id="2147483699" r:id="rId27"/>
    <p:sldLayoutId id="2147483684" r:id="rId28"/>
    <p:sldLayoutId id="2147483723" r:id="rId29"/>
    <p:sldLayoutId id="2147483700" r:id="rId30"/>
    <p:sldLayoutId id="2147483701" r:id="rId31"/>
    <p:sldLayoutId id="2147483662" r:id="rId32"/>
    <p:sldLayoutId id="2147483709" r:id="rId33"/>
    <p:sldLayoutId id="2147483683" r:id="rId34"/>
    <p:sldLayoutId id="2147483734" r:id="rId35"/>
    <p:sldLayoutId id="2147483721" r:id="rId36"/>
    <p:sldLayoutId id="2147483696" r:id="rId37"/>
    <p:sldLayoutId id="2147483679" r:id="rId38"/>
    <p:sldLayoutId id="2147483728" r:id="rId39"/>
    <p:sldLayoutId id="2147483744" r:id="rId40"/>
    <p:sldLayoutId id="2147483745" r:id="rId41"/>
    <p:sldLayoutId id="2147483834" r:id="rId42"/>
    <p:sldLayoutId id="2147483697" r:id="rId43"/>
    <p:sldLayoutId id="2147483664" r:id="rId44"/>
    <p:sldLayoutId id="2147483698" r:id="rId45"/>
    <p:sldLayoutId id="2147483678" r:id="rId46"/>
    <p:sldLayoutId id="2147483716" r:id="rId47"/>
    <p:sldLayoutId id="2147483702" r:id="rId48"/>
    <p:sldLayoutId id="2147483703" r:id="rId49"/>
    <p:sldLayoutId id="2147483704" r:id="rId50"/>
    <p:sldLayoutId id="2147483726" r:id="rId51"/>
    <p:sldLayoutId id="2147483715" r:id="rId52"/>
    <p:sldLayoutId id="2147483741" r:id="rId53"/>
    <p:sldLayoutId id="2147483672" r:id="rId54"/>
    <p:sldLayoutId id="2147483729" r:id="rId55"/>
    <p:sldLayoutId id="2147483681" r:id="rId56"/>
    <p:sldLayoutId id="2147483673" r:id="rId57"/>
    <p:sldLayoutId id="2147483675" r:id="rId58"/>
    <p:sldLayoutId id="2147483710" r:id="rId59"/>
    <p:sldLayoutId id="2147483711" r:id="rId60"/>
    <p:sldLayoutId id="2147483712" r:id="rId61"/>
    <p:sldLayoutId id="2147483713" r:id="rId62"/>
    <p:sldLayoutId id="2147483742" r:id="rId63"/>
    <p:sldLayoutId id="2147483667" r:id="rId64"/>
    <p:sldLayoutId id="2147483680" r:id="rId65"/>
    <p:sldLayoutId id="2147483727" r:id="rId66"/>
    <p:sldLayoutId id="2147483740" r:id="rId67"/>
    <p:sldLayoutId id="2147483739" r:id="rId68"/>
    <p:sldLayoutId id="2147483651" r:id="rId69"/>
    <p:sldLayoutId id="2147483688" r:id="rId70"/>
    <p:sldLayoutId id="2147483689" r:id="rId71"/>
    <p:sldLayoutId id="2147483714" r:id="rId72"/>
    <p:sldLayoutId id="2147483717" r:id="rId73"/>
    <p:sldLayoutId id="2147483677" r:id="rId74"/>
    <p:sldLayoutId id="2147483725" r:id="rId75"/>
    <p:sldLayoutId id="2147483690" r:id="rId76"/>
    <p:sldLayoutId id="2147483676" r:id="rId77"/>
    <p:sldLayoutId id="2147483720" r:id="rId78"/>
    <p:sldLayoutId id="2147483730" r:id="rId79"/>
    <p:sldLayoutId id="2147483743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0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  <p:sldLayoutId id="2147483803" r:id="rId53"/>
    <p:sldLayoutId id="2147483804" r:id="rId54"/>
    <p:sldLayoutId id="2147483805" r:id="rId55"/>
    <p:sldLayoutId id="2147483806" r:id="rId56"/>
    <p:sldLayoutId id="2147483807" r:id="rId57"/>
    <p:sldLayoutId id="2147483808" r:id="rId58"/>
    <p:sldLayoutId id="2147483809" r:id="rId59"/>
    <p:sldLayoutId id="2147483810" r:id="rId60"/>
    <p:sldLayoutId id="2147483811" r:id="rId61"/>
    <p:sldLayoutId id="2147483812" r:id="rId62"/>
    <p:sldLayoutId id="2147483813" r:id="rId63"/>
    <p:sldLayoutId id="2147483814" r:id="rId64"/>
    <p:sldLayoutId id="2147483815" r:id="rId65"/>
    <p:sldLayoutId id="2147483816" r:id="rId66"/>
    <p:sldLayoutId id="2147483817" r:id="rId67"/>
    <p:sldLayoutId id="2147483818" r:id="rId68"/>
    <p:sldLayoutId id="2147483819" r:id="rId69"/>
    <p:sldLayoutId id="2147483820" r:id="rId70"/>
    <p:sldLayoutId id="2147483821" r:id="rId71"/>
    <p:sldLayoutId id="2147483822" r:id="rId72"/>
    <p:sldLayoutId id="2147483823" r:id="rId73"/>
    <p:sldLayoutId id="2147483824" r:id="rId74"/>
    <p:sldLayoutId id="2147483825" r:id="rId75"/>
    <p:sldLayoutId id="2147483826" r:id="rId76"/>
    <p:sldLayoutId id="2147483827" r:id="rId77"/>
    <p:sldLayoutId id="2147483828" r:id="rId78"/>
    <p:sldLayoutId id="2147483829" r:id="rId79"/>
    <p:sldLayoutId id="2147483830" r:id="rId80"/>
    <p:sldLayoutId id="2147483831" r:id="rId81"/>
    <p:sldLayoutId id="2147483832" r:id="rId82"/>
    <p:sldLayoutId id="2147483833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6F198E59-03B4-D0C3-4DB5-901C8216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4162" y="2802996"/>
            <a:ext cx="3106716" cy="4152644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B537190-1939-1E51-4C98-C76A94F1ED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18C04426-CE2C-D87C-68E6-482BAAE3D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70A19E5-67CF-F3E8-8317-A8FF6B5FE8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C9F96A86-D71C-4952-B663-2CC9D9581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7A18844E-F468-59E0-7BC5-698460C2FACB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B4F3B622-2CAB-F430-BC54-9C2331AAC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CEAA9096-5E43-90CA-6435-B9BC4265DD10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is geld?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E1713526-3A5F-122D-B51F-23F78DE6A2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C786E6A-2A12-D830-B2A6-3C2155E8952B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F7E1A8CA-4892-DBC8-796A-7E6590117705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82AF1135-5D99-85CA-2B5F-6B59F0C9B4AC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9482E3B-7991-1016-9CBF-1FF6CFB6D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653332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56E4-FCF1-A18C-139F-A8B9BB0A9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2069E9-B493-2AD8-2D87-BF335E871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3F3CDD17-B262-F0FD-8BBE-0B1B718FB696}"/>
              </a:ext>
            </a:extLst>
          </p:cNvPr>
          <p:cNvSpPr txBox="1">
            <a:spLocks/>
          </p:cNvSpPr>
          <p:nvPr/>
        </p:nvSpPr>
        <p:spPr>
          <a:xfrm>
            <a:off x="1303021" y="2992911"/>
            <a:ext cx="4811440" cy="2279275"/>
          </a:xfrm>
          <a:prstGeom prst="wedgeRoundRectCallout">
            <a:avLst>
              <a:gd name="adj1" fmla="val 79454"/>
              <a:gd name="adj2" fmla="val -4887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solidFill>
                  <a:srgbClr val="641C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je de boodschappen in je mandje of karretje bij elkaar hebt verzameld</a:t>
            </a:r>
            <a:r>
              <a:rPr lang="nl-NL" sz="2800" b="0" dirty="0">
                <a:solidFill>
                  <a:srgbClr val="641C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wat moet je dan doen?</a:t>
            </a:r>
          </a:p>
        </p:txBody>
      </p:sp>
      <p:pic>
        <p:nvPicPr>
          <p:cNvPr id="2050" name="Picture 2" descr="emoji-timeline">
            <a:extLst>
              <a:ext uri="{FF2B5EF4-FFF2-40B4-BE49-F238E27FC236}">
                <a16:creationId xmlns:a16="http://schemas.microsoft.com/office/drawing/2014/main" id="{34CB2928-7593-E896-F90A-3F8C64BE6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41" y="18288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CD2BC682-7483-43D0-4D9B-2A3BFE686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646" y="694025"/>
            <a:ext cx="3019655" cy="5979515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514E7C70-2773-E4DA-1E02-92231EB21CCC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55083DE-69F9-AAA2-D85A-F9A6A35C9463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0664C-4324-2482-D9BB-1D98DA9CF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704B68D-FB4B-EFC3-C9D7-E3E8D74A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5071F6CC-56EF-4EA6-7512-9F2C942DB91C}"/>
              </a:ext>
            </a:extLst>
          </p:cNvPr>
          <p:cNvSpPr txBox="1">
            <a:spLocks/>
          </p:cNvSpPr>
          <p:nvPr/>
        </p:nvSpPr>
        <p:spPr>
          <a:xfrm>
            <a:off x="1844851" y="3207438"/>
            <a:ext cx="4269609" cy="1850221"/>
          </a:xfrm>
          <a:prstGeom prst="wedgeRoundRectCallout">
            <a:avLst>
              <a:gd name="adj1" fmla="val 92520"/>
              <a:gd name="adj2" fmla="val -6191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je bij de kassa staat om te betalen,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doe je dat dan?</a:t>
            </a:r>
          </a:p>
        </p:txBody>
      </p:sp>
      <p:pic>
        <p:nvPicPr>
          <p:cNvPr id="4098" name="Picture 2" descr="emoji-timeline">
            <a:extLst>
              <a:ext uri="{FF2B5EF4-FFF2-40B4-BE49-F238E27FC236}">
                <a16:creationId xmlns:a16="http://schemas.microsoft.com/office/drawing/2014/main" id="{8301A0EB-731E-98BF-9C7A-38DD22E1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101" y="182886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0DA1C7C2-81D9-29E1-4ADB-EBFA4126A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646" y="694025"/>
            <a:ext cx="3019655" cy="5979515"/>
          </a:xfrm>
          <a:prstGeom prst="rect">
            <a:avLst/>
          </a:prstGeom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7C53EAB8-CF81-93CE-2156-E25788C2553B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D95C919-EF3C-249C-19F3-8AEFBE9FFD32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CCF29-4F92-E176-7487-FAD8CA44F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339A3918-5C80-53C9-FB80-E1221D33B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067" y="835460"/>
            <a:ext cx="3849556" cy="56966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2C8919-191A-CC12-93F2-222220554B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7CAD9272-3508-1441-A0B9-BA43D0C957CB}"/>
              </a:ext>
            </a:extLst>
          </p:cNvPr>
          <p:cNvSpPr txBox="1">
            <a:spLocks/>
          </p:cNvSpPr>
          <p:nvPr/>
        </p:nvSpPr>
        <p:spPr>
          <a:xfrm>
            <a:off x="1844851" y="3207438"/>
            <a:ext cx="4269609" cy="1850221"/>
          </a:xfrm>
          <a:prstGeom prst="wedgeRoundRectCallout">
            <a:avLst>
              <a:gd name="adj1" fmla="val 75655"/>
              <a:gd name="adj2" fmla="val -507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heeft weleens iemand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zien betalen met geld?</a:t>
            </a:r>
          </a:p>
        </p:txBody>
      </p:sp>
      <p:pic>
        <p:nvPicPr>
          <p:cNvPr id="12" name="Afbeelding 11" descr="Afbeelding met cirkel, munt&#10;&#10;Automatisch gegenereerde beschrijving">
            <a:extLst>
              <a:ext uri="{FF2B5EF4-FFF2-40B4-BE49-F238E27FC236}">
                <a16:creationId xmlns:a16="http://schemas.microsoft.com/office/drawing/2014/main" id="{73D6D6A9-9775-8BA4-713D-4DC068DC2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120">
            <a:off x="3033079" y="2237687"/>
            <a:ext cx="1191313" cy="119131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 descr="Afbeelding met cirkel&#10;&#10;Automatisch gegenereerde beschrijving">
            <a:extLst>
              <a:ext uri="{FF2B5EF4-FFF2-40B4-BE49-F238E27FC236}">
                <a16:creationId xmlns:a16="http://schemas.microsoft.com/office/drawing/2014/main" id="{B446F86F-EECC-2297-35A3-D8A78086BE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055">
            <a:off x="3751540" y="2237686"/>
            <a:ext cx="1191313" cy="1191313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992E6001-EE90-A859-CDB1-D5B174585775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F34818F-3D31-882B-AD42-8CE74BDF312C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C6441-6517-B2CD-C858-B068ED935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C5B82F83-2705-08FC-895E-7BABF8762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92" y="540303"/>
            <a:ext cx="4703462" cy="6286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39899D-CB13-D87C-1EC9-43EBD9592A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519653AD-9CDB-B49C-D1A0-A3431B800A4F}"/>
              </a:ext>
            </a:extLst>
          </p:cNvPr>
          <p:cNvSpPr txBox="1">
            <a:spLocks/>
          </p:cNvSpPr>
          <p:nvPr/>
        </p:nvSpPr>
        <p:spPr>
          <a:xfrm>
            <a:off x="1844851" y="2992911"/>
            <a:ext cx="4269609" cy="2279275"/>
          </a:xfrm>
          <a:prstGeom prst="wedgeRoundRectCallout">
            <a:avLst>
              <a:gd name="adj1" fmla="val 92520"/>
              <a:gd name="adj2" fmla="val -6191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Super!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Ik ga snel koekjes en fruit kopen. Zie ik jullie bij de volgende les?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5ECFC260-9D8B-BD8C-684F-42F97CBAEFA8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EF468F6-1537-9D0A-0971-812A6C1B185B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51298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9F723-33A0-9063-EB36-18D5A8AA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2B03EF42-A198-C0F9-8EF4-24F71164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92" y="540303"/>
            <a:ext cx="4703462" cy="6286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2B702B1-1C9A-C63F-AB2B-F435F3F752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pic>
        <p:nvPicPr>
          <p:cNvPr id="18" name="Afbeelding 17" descr="Afbeelding met speelgoed, kleding, pop, beeldje&#10;&#10;Door AI gegenereerde inhoud is mogelijk onjuist.">
            <a:extLst>
              <a:ext uri="{FF2B5EF4-FFF2-40B4-BE49-F238E27FC236}">
                <a16:creationId xmlns:a16="http://schemas.microsoft.com/office/drawing/2014/main" id="{C9DCA276-79D3-00B8-B82F-C3E6CFA31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14408" y="3694813"/>
            <a:ext cx="2084870" cy="304638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3A0753B-6589-7CDF-75D1-ACF07A12A5AF}"/>
              </a:ext>
            </a:extLst>
          </p:cNvPr>
          <p:cNvSpPr txBox="1">
            <a:spLocks/>
          </p:cNvSpPr>
          <p:nvPr/>
        </p:nvSpPr>
        <p:spPr>
          <a:xfrm>
            <a:off x="2254847" y="1690343"/>
            <a:ext cx="3211032" cy="1850221"/>
          </a:xfrm>
          <a:prstGeom prst="wedgeRoundRectCallout">
            <a:avLst>
              <a:gd name="adj1" fmla="val 110962"/>
              <a:gd name="adj2" fmla="val -4154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Hoi! Ik ga vandaag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naar oma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toe...</a:t>
            </a:r>
            <a:endParaRPr lang="nl-NL" sz="2800" b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4226BB1-6175-696E-4551-B81479B46892}"/>
              </a:ext>
            </a:extLst>
          </p:cNvPr>
          <p:cNvSpPr txBox="1">
            <a:spLocks/>
          </p:cNvSpPr>
          <p:nvPr/>
        </p:nvSpPr>
        <p:spPr>
          <a:xfrm>
            <a:off x="2948940" y="4684623"/>
            <a:ext cx="3579281" cy="1421168"/>
          </a:xfrm>
          <a:prstGeom prst="wedgeRoundRectCallout">
            <a:avLst>
              <a:gd name="adj1" fmla="val 78791"/>
              <a:gd name="adj2" fmla="val -7152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...want ze voelt zich niet zo lekker!</a:t>
            </a:r>
            <a:endParaRPr lang="nl-NL" sz="2800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32787ECA-0C99-00C2-865A-F77AFC763C89}"/>
              </a:ext>
            </a:extLst>
          </p:cNvPr>
          <p:cNvGrpSpPr/>
          <p:nvPr/>
        </p:nvGrpSpPr>
        <p:grpSpPr>
          <a:xfrm rot="900000">
            <a:off x="13011674" y="582738"/>
            <a:ext cx="4700042" cy="6275262"/>
            <a:chOff x="6130814" y="420396"/>
            <a:chExt cx="4700042" cy="6275262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8EAEA9D0-9B2D-5582-A553-12420D909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5" name="Titel 19">
              <a:extLst>
                <a:ext uri="{FF2B5EF4-FFF2-40B4-BE49-F238E27FC236}">
                  <a16:creationId xmlns:a16="http://schemas.microsoft.com/office/drawing/2014/main" id="{9AD5857C-FBE4-34F1-7BE0-FF00D3C6A54D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is geld?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9692B0A5-270C-A25D-2F16-158462A380F2}"/>
              </a:ext>
            </a:extLst>
          </p:cNvPr>
          <p:cNvGrpSpPr/>
          <p:nvPr/>
        </p:nvGrpSpPr>
        <p:grpSpPr>
          <a:xfrm rot="3978187">
            <a:off x="12704124" y="5122000"/>
            <a:ext cx="1161837" cy="1161837"/>
            <a:chOff x="10607769" y="5122000"/>
            <a:chExt cx="1161837" cy="1161837"/>
          </a:xfrm>
        </p:grpSpPr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15A8E2FC-5BC5-16AA-F76D-9453FCC08E43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362AA27F-E520-A06B-CBCA-8261C6D96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8520257D-1BE9-D210-86C0-5CB91CDB049B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01CA59F-8360-53AC-023A-6001F532D9CE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932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A25BE-FF87-27E5-2C19-BA966EF85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057A859F-1720-4400-695E-9E6CDE73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92" y="540303"/>
            <a:ext cx="4703462" cy="6286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5C5FEBA-29FA-74F4-F3BC-083D8494C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C9D4545-5D73-1F51-D4FC-5670460730C2}"/>
              </a:ext>
            </a:extLst>
          </p:cNvPr>
          <p:cNvSpPr txBox="1">
            <a:spLocks/>
          </p:cNvSpPr>
          <p:nvPr/>
        </p:nvSpPr>
        <p:spPr>
          <a:xfrm>
            <a:off x="2571306" y="1941674"/>
            <a:ext cx="3211032" cy="1850221"/>
          </a:xfrm>
          <a:prstGeom prst="wedgeRoundRectCallout">
            <a:avLst>
              <a:gd name="adj1" fmla="val 103131"/>
              <a:gd name="adj2" fmla="val -2145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 mijn ouders heb ik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geld gekregen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nl-NL" sz="2800" b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9C38E57-1892-30F0-3B78-C3361B833E1B}"/>
              </a:ext>
            </a:extLst>
          </p:cNvPr>
          <p:cNvSpPr txBox="1">
            <a:spLocks/>
          </p:cNvSpPr>
          <p:nvPr/>
        </p:nvSpPr>
        <p:spPr>
          <a:xfrm>
            <a:off x="2937510" y="4553551"/>
            <a:ext cx="3675941" cy="1850221"/>
          </a:xfrm>
          <a:prstGeom prst="wedgeRoundRectCallout">
            <a:avLst>
              <a:gd name="adj1" fmla="val 78791"/>
              <a:gd name="adj2" fmla="val -7152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...om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koekjes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 kopen om oma op te vrolijken!</a:t>
            </a:r>
            <a:endParaRPr lang="nl-NL" sz="2800" dirty="0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1C575945-17C6-81A6-7E05-068106DF1EE6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3260BE3-11C1-1CE8-E060-0C83723D8A5B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02B7F-2774-A585-CDFB-1CF47CB38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0DB7691-EA45-F010-9E68-8E6976D23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516" y="877902"/>
            <a:ext cx="3849556" cy="569664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6D6B454-F492-3D76-E5A5-9816381EFC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81C36D4-6800-0817-EB92-BADA4D051510}"/>
              </a:ext>
            </a:extLst>
          </p:cNvPr>
          <p:cNvSpPr txBox="1">
            <a:spLocks/>
          </p:cNvSpPr>
          <p:nvPr/>
        </p:nvSpPr>
        <p:spPr>
          <a:xfrm>
            <a:off x="2628900" y="2471462"/>
            <a:ext cx="2936113" cy="1421168"/>
          </a:xfrm>
          <a:prstGeom prst="wedgeRoundRectCallout">
            <a:avLst>
              <a:gd name="adj1" fmla="val 85627"/>
              <a:gd name="adj2" fmla="val -22415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Maar...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is geld eigenlijk?</a:t>
            </a:r>
            <a:endParaRPr lang="nl-NL" sz="28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5A4A7F9-13D6-37C3-F24B-277D8E5197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984943">
            <a:off x="11820140" y="1131301"/>
            <a:ext cx="8331031" cy="5894130"/>
          </a:xfrm>
          <a:prstGeom prst="rect">
            <a:avLst/>
          </a:prstGeom>
        </p:spPr>
      </p:pic>
      <p:pic>
        <p:nvPicPr>
          <p:cNvPr id="5" name="Afbeelding 4" descr="Afbeelding met person, Menselijk gezicht, kleding, persoon&#10;&#10;Door AI gegenereerde inhoud is mogelijk onjuist.">
            <a:extLst>
              <a:ext uri="{FF2B5EF4-FFF2-40B4-BE49-F238E27FC236}">
                <a16:creationId xmlns:a16="http://schemas.microsoft.com/office/drawing/2014/main" id="{AB28C9D8-2DE0-5FE1-C640-43AF1B6D4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55226">
            <a:off x="16324452" y="3745882"/>
            <a:ext cx="2299808" cy="130794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F8A592B-7997-42CA-8549-6E6DB37AAAB7}"/>
              </a:ext>
            </a:extLst>
          </p:cNvPr>
          <p:cNvSpPr txBox="1">
            <a:spLocks/>
          </p:cNvSpPr>
          <p:nvPr/>
        </p:nvSpPr>
        <p:spPr>
          <a:xfrm>
            <a:off x="2937510" y="4768077"/>
            <a:ext cx="3675941" cy="1421168"/>
          </a:xfrm>
          <a:prstGeom prst="wedgeRoundRectCallout">
            <a:avLst>
              <a:gd name="adj1" fmla="val 50184"/>
              <a:gd name="adj2" fmla="val -102090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...ik heb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filmpje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voor jullie!</a:t>
            </a:r>
            <a:endParaRPr lang="nl-NL" sz="2800" dirty="0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3CF0F2A4-98E1-CC76-A68B-F16CAED67F4B}"/>
              </a:ext>
            </a:extLst>
          </p:cNvPr>
          <p:cNvSpPr/>
          <p:nvPr/>
        </p:nvSpPr>
        <p:spPr>
          <a:xfrm rot="21448618">
            <a:off x="-308171" y="512438"/>
            <a:ext cx="6033635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1CC0287-21BF-4346-7493-E02C126F1230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 deze les...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BE0F-635F-5EF1-E8CC-AB23B159B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8FF12B-CD92-6C5D-EFCC-FBE8B303BC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57261">
            <a:off x="516380" y="-518532"/>
            <a:ext cx="11159240" cy="7895063"/>
          </a:xfrm>
          <a:prstGeom prst="rect">
            <a:avLst/>
          </a:prstGeom>
        </p:spPr>
      </p:pic>
      <p:pic>
        <p:nvPicPr>
          <p:cNvPr id="8" name="Afbeelding 7" descr="Afbeelding met person, Menselijk gezicht, kleding, persoon&#10;&#10;Door AI gegenereerde inhoud is mogelijk onjuist.">
            <a:extLst>
              <a:ext uri="{FF2B5EF4-FFF2-40B4-BE49-F238E27FC236}">
                <a16:creationId xmlns:a16="http://schemas.microsoft.com/office/drawing/2014/main" id="{2E5E79DE-7FE8-80F8-5FDD-F1F18294C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524">
            <a:off x="6383236" y="2481593"/>
            <a:ext cx="3443849" cy="1958587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B68E7EF5-4BAF-1A5A-1BDB-59B8F516A33D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728940EC-6A0E-C386-1955-EDEA8DB21346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Gelijkbenige driehoek 8">
              <a:extLst>
                <a:ext uri="{FF2B5EF4-FFF2-40B4-BE49-F238E27FC236}">
                  <a16:creationId xmlns:a16="http://schemas.microsoft.com/office/drawing/2014/main" id="{A38C8AF3-C518-5E0F-4A06-5F12481E516D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72EA574-17CF-3A8F-C00E-ED554711DFB7}"/>
              </a:ext>
            </a:extLst>
          </p:cNvPr>
          <p:cNvSpPr txBox="1"/>
          <p:nvPr/>
        </p:nvSpPr>
        <p:spPr>
          <a:xfrm rot="172856">
            <a:off x="2064509" y="3030029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 dirty="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geld? </a:t>
            </a:r>
          </a:p>
        </p:txBody>
      </p:sp>
    </p:spTree>
    <p:extLst>
      <p:ext uri="{BB962C8B-B14F-4D97-AF65-F5344CB8AC3E}">
        <p14:creationId xmlns:p14="http://schemas.microsoft.com/office/powerpoint/2010/main" val="222827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2FEA2-665D-3CA8-4FC2-0794647B8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>
            <a:extLst>
              <a:ext uri="{FF2B5EF4-FFF2-40B4-BE49-F238E27FC236}">
                <a16:creationId xmlns:a16="http://schemas.microsoft.com/office/drawing/2014/main" id="{BED9793B-B688-4EED-1A32-04FB3347BEB3}"/>
              </a:ext>
            </a:extLst>
          </p:cNvPr>
          <p:cNvGrpSpPr/>
          <p:nvPr/>
        </p:nvGrpSpPr>
        <p:grpSpPr>
          <a:xfrm>
            <a:off x="516380" y="-518532"/>
            <a:ext cx="11159240" cy="7895063"/>
            <a:chOff x="516380" y="-518532"/>
            <a:chExt cx="11159240" cy="7895063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B6006C4-FAAA-9E1D-F1F8-C07AA3D33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rot="157261">
              <a:off x="516380" y="-518532"/>
              <a:ext cx="11159240" cy="7895063"/>
            </a:xfrm>
            <a:prstGeom prst="rect">
              <a:avLst/>
            </a:prstGeom>
          </p:spPr>
        </p:pic>
        <p:pic>
          <p:nvPicPr>
            <p:cNvPr id="5" name="Afbeelding 4" descr="Afbeelding met person, Menselijk gezicht, kleding, persoon&#10;&#10;Door AI gegenereerde inhoud is mogelijk onjuist.">
              <a:extLst>
                <a:ext uri="{FF2B5EF4-FFF2-40B4-BE49-F238E27FC236}">
                  <a16:creationId xmlns:a16="http://schemas.microsoft.com/office/drawing/2014/main" id="{7C04723F-528F-A5B0-5A77-6ED0612F4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6524">
              <a:off x="6383236" y="2481593"/>
              <a:ext cx="3443849" cy="1958587"/>
            </a:xfrm>
            <a:prstGeom prst="rect">
              <a:avLst/>
            </a:prstGeom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5E50645-E776-C1E8-BC3B-653E264CE722}"/>
              </a:ext>
            </a:extLst>
          </p:cNvPr>
          <p:cNvSpPr txBox="1"/>
          <p:nvPr/>
        </p:nvSpPr>
        <p:spPr>
          <a:xfrm rot="172856">
            <a:off x="2064509" y="3030029"/>
            <a:ext cx="4221804" cy="184840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nl-NL" sz="3200" spc="100" dirty="0">
                <a:solidFill>
                  <a:schemeClr val="accent2"/>
                </a:solidFill>
                <a:latin typeface="VAGRounded Lt" panose="020F0502020203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 is geld? 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D7235471-1AA4-AB4A-6262-EC2BC145E91F}"/>
              </a:ext>
            </a:extLst>
          </p:cNvPr>
          <p:cNvGrpSpPr/>
          <p:nvPr/>
        </p:nvGrpSpPr>
        <p:grpSpPr>
          <a:xfrm rot="355408">
            <a:off x="7580704" y="3013209"/>
            <a:ext cx="931300" cy="895356"/>
            <a:chOff x="5498673" y="3045267"/>
            <a:chExt cx="1429901" cy="1429901"/>
          </a:xfrm>
        </p:grpSpPr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F293C319-C079-DBA4-DF63-DA03489F79FB}"/>
                </a:ext>
              </a:extLst>
            </p:cNvPr>
            <p:cNvSpPr/>
            <p:nvPr/>
          </p:nvSpPr>
          <p:spPr>
            <a:xfrm>
              <a:off x="5498673" y="3045267"/>
              <a:ext cx="1429901" cy="1429901"/>
            </a:xfrm>
            <a:prstGeom prst="ellipse">
              <a:avLst/>
            </a:prstGeom>
            <a:solidFill>
              <a:schemeClr val="bg1">
                <a:alpha val="52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Gelijkbenige driehoek 11">
              <a:extLst>
                <a:ext uri="{FF2B5EF4-FFF2-40B4-BE49-F238E27FC236}">
                  <a16:creationId xmlns:a16="http://schemas.microsoft.com/office/drawing/2014/main" id="{3E2940C5-AF77-0EB0-1FCF-05AF30A830C4}"/>
                </a:ext>
              </a:extLst>
            </p:cNvPr>
            <p:cNvSpPr/>
            <p:nvPr/>
          </p:nvSpPr>
          <p:spPr>
            <a:xfrm rot="5400000">
              <a:off x="5870149" y="3385866"/>
              <a:ext cx="868497" cy="74870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65758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"/>
    </mc:Choice>
    <mc:Fallback xmlns="">
      <p:transition advClick="0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00840-90CA-9EF7-8558-B5E146DD2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compress-WIG GELDWAARDE FINAL">
            <a:hlinkClick r:id="" action="ppaction://media"/>
            <a:extLst>
              <a:ext uri="{FF2B5EF4-FFF2-40B4-BE49-F238E27FC236}">
                <a16:creationId xmlns:a16="http://schemas.microsoft.com/office/drawing/2014/main" id="{96B145B6-12A2-ABBA-86CD-74B80F81A5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51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BEAF3B4E-340F-8DC0-AE1D-F5AC510258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9339" y="3535575"/>
            <a:ext cx="2542342" cy="339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6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4ECC-491B-6D22-4A48-DF12EBEAE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82D336F2-6816-B86E-1634-EF6B28FC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92" y="540303"/>
            <a:ext cx="4703462" cy="62869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6B98BE-9626-2B42-935F-6F4AA600E2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C1A3641-C6D4-7215-E1E4-0032D029DA91}"/>
              </a:ext>
            </a:extLst>
          </p:cNvPr>
          <p:cNvSpPr txBox="1">
            <a:spLocks/>
          </p:cNvSpPr>
          <p:nvPr/>
        </p:nvSpPr>
        <p:spPr>
          <a:xfrm>
            <a:off x="1341211" y="1991096"/>
            <a:ext cx="4170780" cy="1850221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de supermarkt ga        ik         en      </a:t>
            </a:r>
          </a:p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kopen voor oma</a:t>
            </a:r>
            <a:endParaRPr lang="nl-NL" sz="2800" b="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3AA2A154-8978-E4FD-88F2-127139F7A809}"/>
              </a:ext>
            </a:extLst>
          </p:cNvPr>
          <p:cNvSpPr txBox="1">
            <a:spLocks/>
          </p:cNvSpPr>
          <p:nvPr/>
        </p:nvSpPr>
        <p:spPr>
          <a:xfrm>
            <a:off x="1447094" y="3973248"/>
            <a:ext cx="4269609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is er van jullie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 een keer in de supermarkt geweest?</a:t>
            </a:r>
          </a:p>
        </p:txBody>
      </p:sp>
      <p:pic>
        <p:nvPicPr>
          <p:cNvPr id="22" name="Afbeelding 21" descr="Afbeelding met tekenfilm, halloween&#10;&#10;Door AI gegenereerde inhoud is mogelijk onjuist.">
            <a:extLst>
              <a:ext uri="{FF2B5EF4-FFF2-40B4-BE49-F238E27FC236}">
                <a16:creationId xmlns:a16="http://schemas.microsoft.com/office/drawing/2014/main" id="{BD043889-94AC-8003-19F9-442AAF9AA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9026" y="2703277"/>
            <a:ext cx="515150" cy="425857"/>
          </a:xfrm>
          <a:prstGeom prst="rect">
            <a:avLst/>
          </a:prstGeom>
        </p:spPr>
      </p:pic>
      <p:pic>
        <p:nvPicPr>
          <p:cNvPr id="1026" name="Picture 2" descr="emoji-timeline">
            <a:extLst>
              <a:ext uri="{FF2B5EF4-FFF2-40B4-BE49-F238E27FC236}">
                <a16:creationId xmlns:a16="http://schemas.microsoft.com/office/drawing/2014/main" id="{935983C3-D3A5-7A16-FEDB-2FAA80040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38" y="2679287"/>
            <a:ext cx="425857" cy="4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24F75FF-08EB-71D8-0AC1-62CB981053D0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9E3C825-4EA7-9041-5F86-F1C3BA8ACDD9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7E49-8C7C-9204-1235-8CEE9320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enfilm, pop, beeldje, kleding&#10;&#10;Door AI gegenereerde inhoud is mogelijk onjuist.">
            <a:extLst>
              <a:ext uri="{FF2B5EF4-FFF2-40B4-BE49-F238E27FC236}">
                <a16:creationId xmlns:a16="http://schemas.microsoft.com/office/drawing/2014/main" id="{EAE4B68E-5D0B-017D-0D10-18673A57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646" y="694025"/>
            <a:ext cx="3019655" cy="597951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7F0665C-8AD3-E166-A126-05B8BA9D1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A3CF63EA-F6FB-98CA-01E4-E69C60963E9A}"/>
              </a:ext>
            </a:extLst>
          </p:cNvPr>
          <p:cNvSpPr txBox="1">
            <a:spLocks/>
          </p:cNvSpPr>
          <p:nvPr/>
        </p:nvSpPr>
        <p:spPr>
          <a:xfrm>
            <a:off x="1844851" y="3207438"/>
            <a:ext cx="4269609" cy="1850221"/>
          </a:xfrm>
          <a:prstGeom prst="wedgeRoundRectCallout">
            <a:avLst>
              <a:gd name="adj1" fmla="val 92520"/>
              <a:gd name="adj2" fmla="val -6191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 je in de supermarkt alles zomaar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pakken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gratis meenemen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3074" name="Picture 2" descr="emoji-timeline">
            <a:extLst>
              <a:ext uri="{FF2B5EF4-FFF2-40B4-BE49-F238E27FC236}">
                <a16:creationId xmlns:a16="http://schemas.microsoft.com/office/drawing/2014/main" id="{EFD0370C-8E1E-1C5F-FC32-691641BDC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55" y="191643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3F5F7BDE-7CE0-136A-1920-D8E23E375D31}"/>
              </a:ext>
            </a:extLst>
          </p:cNvPr>
          <p:cNvSpPr/>
          <p:nvPr/>
        </p:nvSpPr>
        <p:spPr>
          <a:xfrm rot="21448618">
            <a:off x="-308508" y="497139"/>
            <a:ext cx="6728726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E2C93E9-B912-51E2-8CD9-D4DCCB67E017}"/>
              </a:ext>
            </a:extLst>
          </p:cNvPr>
          <p:cNvSpPr txBox="1"/>
          <p:nvPr/>
        </p:nvSpPr>
        <p:spPr>
          <a:xfrm rot="21448618">
            <a:off x="513879" y="523533"/>
            <a:ext cx="4678823" cy="8187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nl-NL" sz="4400" spc="100" dirty="0">
                <a:solidFill>
                  <a:srgbClr val="641C76"/>
                </a:solidFill>
                <a:latin typeface="VAGRounded-Bold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Naar de supermarkt</a:t>
            </a:r>
            <a:endParaRPr lang="nl-NL" sz="5400" spc="100" dirty="0">
              <a:solidFill>
                <a:srgbClr val="641C76"/>
              </a:solidFill>
              <a:latin typeface="VAGRounded-Bold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9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40fcaa1a-ac74-410f-95bc-20bbab667105"/>
    <ds:schemaRef ds:uri="http://schemas.microsoft.com/office/infopath/2007/PartnerControls"/>
    <ds:schemaRef ds:uri="16fe547f-eec1-4793-a1b6-34d56b9fc95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440</Words>
  <Application>Microsoft Office PowerPoint</Application>
  <PresentationFormat>Breedbeeld</PresentationFormat>
  <Paragraphs>71</Paragraphs>
  <Slides>14</Slides>
  <Notes>14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14</vt:i4>
      </vt:variant>
    </vt:vector>
  </HeadingPairs>
  <TitlesOfParts>
    <vt:vector size="25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25</cp:revision>
  <dcterms:created xsi:type="dcterms:W3CDTF">2026-01-22T09:05:28Z</dcterms:created>
  <dcterms:modified xsi:type="dcterms:W3CDTF">2026-03-11T16:36:30Z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