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89" r:id="rId5"/>
    <p:sldId id="370" r:id="rId6"/>
    <p:sldId id="456" r:id="rId7"/>
    <p:sldId id="494" r:id="rId8"/>
    <p:sldId id="489" r:id="rId9"/>
    <p:sldId id="490" r:id="rId10"/>
    <p:sldId id="466" r:id="rId11"/>
    <p:sldId id="495"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3605FC-7B08-4999-A114-256D6848D2C3}" v="8" dt="2026-03-03T16:11:49.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89" autoAdjust="0"/>
  </p:normalViewPr>
  <p:slideViewPr>
    <p:cSldViewPr snapToGrid="0">
      <p:cViewPr varScale="1">
        <p:scale>
          <a:sx n="69" d="100"/>
          <a:sy n="69" d="100"/>
        </p:scale>
        <p:origin x="1205" y="4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9" d="100"/>
          <a:sy n="119" d="100"/>
        </p:scale>
        <p:origin x="4992"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4-3-2026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4-3-2026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INTRODUCTIESLIDES</a:t>
            </a:r>
            <a:br>
              <a:rPr lang="nl-NL"/>
            </a:br>
            <a:r>
              <a:rPr lang="nl-NL"/>
              <a:t>Welkom bij de interactieve les uit het </a:t>
            </a:r>
            <a:r>
              <a:rPr lang="nl-NL" i="1"/>
              <a:t>Geldsprookjes</a:t>
            </a:r>
            <a:r>
              <a:rPr lang="nl-NL"/>
              <a:t> themapakket! Lees deze notitie goed door. </a:t>
            </a:r>
            <a:br>
              <a:rPr lang="nl-NL"/>
            </a:br>
            <a:br>
              <a:rPr lang="nl-NL"/>
            </a:br>
            <a:r>
              <a:rPr lang="nl-NL" b="1"/>
              <a:t>Belangrijk</a:t>
            </a:r>
            <a:r>
              <a:rPr lang="nl-NL"/>
              <a:t>: in deze PowerPoint zitten veel animaties verwerkt, zodat de presentatie extra pakkend is voor jouw leerlingen. Het klopt dat er plaatjes naast de slide staan, verwijder deze niet, want die zijn nodig voor de animaties. Wil je precies weten wat op een slide te zien is, en wanneer wat zichtbaar wordt? Kijk de presentatie dan eerst in presentatiemodus. </a:t>
            </a:r>
            <a:br>
              <a:rPr lang="nl-NL"/>
            </a:br>
            <a:r>
              <a:rPr lang="nl-NL"/>
              <a:t> </a:t>
            </a:r>
            <a:br>
              <a:rPr lang="nl-NL"/>
            </a:br>
            <a:r>
              <a:rPr lang="nl-NL" u="sng"/>
              <a:t>Deze PowerPoint bestaat uit de volgende 7 onderdelen:</a:t>
            </a:r>
          </a:p>
          <a:p>
            <a:pPr marL="171450" indent="-171450">
              <a:buFont typeface="Arial" panose="020B0604020202020204" pitchFamily="34" charset="0"/>
              <a:buChar char="•"/>
            </a:pPr>
            <a:r>
              <a:rPr lang="nl-NL" b="1"/>
              <a:t>Startslides: </a:t>
            </a:r>
            <a:r>
              <a:rPr lang="nl-NL"/>
              <a:t>introductie Week van het geld en Roodkapje</a:t>
            </a:r>
          </a:p>
          <a:p>
            <a:pPr marL="171450" indent="-171450">
              <a:buFont typeface="Arial" panose="020B0604020202020204" pitchFamily="34" charset="0"/>
              <a:buChar char="•"/>
            </a:pPr>
            <a:r>
              <a:rPr lang="nl-NL" b="1"/>
              <a:t>Les 1: Geldsprookjes</a:t>
            </a:r>
          </a:p>
          <a:p>
            <a:pPr marL="171450" indent="-171450">
              <a:buFont typeface="Arial" panose="020B0604020202020204" pitchFamily="34" charset="0"/>
              <a:buChar char="•"/>
            </a:pPr>
            <a:r>
              <a:rPr lang="nl-NL" b="1"/>
              <a:t>Les 2: Wat is geld?</a:t>
            </a:r>
          </a:p>
          <a:p>
            <a:pPr marL="171450" indent="-171450">
              <a:buFont typeface="Arial" panose="020B0604020202020204" pitchFamily="34" charset="0"/>
              <a:buChar char="•"/>
            </a:pPr>
            <a:r>
              <a:rPr lang="nl-NL" b="1"/>
              <a:t>Les 3: Hoe kom je aan geld?</a:t>
            </a:r>
          </a:p>
          <a:p>
            <a:pPr marL="171450" indent="-171450">
              <a:buFont typeface="Arial" panose="020B0604020202020204" pitchFamily="34" charset="0"/>
              <a:buChar char="•"/>
            </a:pPr>
            <a:r>
              <a:rPr lang="nl-NL" b="1"/>
              <a:t>Les 4: Betalen met geld</a:t>
            </a:r>
          </a:p>
          <a:p>
            <a:pPr marL="171450" indent="-171450">
              <a:buFont typeface="Arial" panose="020B0604020202020204" pitchFamily="34" charset="0"/>
              <a:buChar char="•"/>
            </a:pPr>
            <a:r>
              <a:rPr lang="nl-NL" b="1"/>
              <a:t>Les 5: Sparen</a:t>
            </a:r>
          </a:p>
          <a:p>
            <a:pPr marL="171450" indent="-171450">
              <a:buFont typeface="Arial" panose="020B0604020202020204" pitchFamily="34" charset="0"/>
              <a:buChar char="•"/>
            </a:pPr>
            <a:r>
              <a:rPr lang="nl-NL" b="1"/>
              <a:t>Educatieve opdracht + Afsluiting </a:t>
            </a:r>
            <a:r>
              <a:rPr lang="nl-NL"/>
              <a:t>= voor het einde van de les </a:t>
            </a:r>
          </a:p>
          <a:p>
            <a:pPr marL="171450" indent="-171450">
              <a:buFont typeface="Arial" panose="020B0604020202020204" pitchFamily="34" charset="0"/>
              <a:buChar char="•"/>
            </a:pPr>
            <a:endParaRPr lang="nl-NL"/>
          </a:p>
          <a:p>
            <a:pPr marL="0" indent="0">
              <a:buFont typeface="Arial" panose="020B0604020202020204" pitchFamily="34" charset="0"/>
              <a:buNone/>
            </a:pPr>
            <a:r>
              <a:rPr lang="nl-NL"/>
              <a:t>Je kunt zelf bepalen hoeveel lessen je wilt behandelen in de klas</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196572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u="sng"/>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2</a:t>
            </a:fld>
            <a:endParaRPr lang="nl-NL"/>
          </a:p>
        </p:txBody>
      </p:sp>
    </p:spTree>
    <p:extLst>
      <p:ext uri="{BB962C8B-B14F-4D97-AF65-F5344CB8AC3E}">
        <p14:creationId xmlns:p14="http://schemas.microsoft.com/office/powerpoint/2010/main" val="152401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INSTRUCTIETEKST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Ieder jaar is er de </a:t>
            </a:r>
            <a:r>
              <a:rPr lang="nl-NL" b="1" u="none"/>
              <a:t>Week van het geld</a:t>
            </a:r>
            <a:r>
              <a:rPr lang="nl-NL" b="0" u="none"/>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Dit jaar is de Week van het geld van 23 maart tot 27 maart 2026.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Deze week is speciaal voor kinderen en jongeren om te leren </a:t>
            </a:r>
            <a:r>
              <a:rPr lang="nl-NL" b="1" u="none"/>
              <a:t>hoe je met geld moet omgaan. </a:t>
            </a:r>
            <a:endParaRPr lang="nl-NL" b="0" u="none"/>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Leren omgaan met geld is belangrijk, omdat je </a:t>
            </a:r>
            <a:r>
              <a:rPr lang="nl-NL" b="1" u="none"/>
              <a:t>elke dag </a:t>
            </a:r>
            <a:r>
              <a:rPr lang="nl-NL" b="0" u="none"/>
              <a:t>met geld te maken hebt. Bijvoorbeeld als je iets koopt in de winkel, zakgeld krijgt of spaart voor iets leuks.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Deze week leren jullie hoe je </a:t>
            </a:r>
            <a:r>
              <a:rPr lang="nl-NL" b="1" u="none"/>
              <a:t>goede keuzes </a:t>
            </a:r>
            <a:r>
              <a:rPr lang="nl-NL" b="0" u="none"/>
              <a:t>kunt maken met geld, nu én later als je groter bent.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Tip</a:t>
            </a:r>
            <a:r>
              <a:rPr lang="nl-NL" b="0" u="none"/>
              <a:t>: leuk om als leerkracht te vertellen waarom je het zo belangrijk vindt om met de leerlingen mee te doen aan deze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189795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a:p>
            <a:pPr marL="171450" indent="-171450">
              <a:buFontTx/>
              <a:buChar char="-"/>
            </a:pPr>
            <a:r>
              <a:rPr lang="nl-NL" b="0" u="sng"/>
              <a:t>Vraag:</a:t>
            </a:r>
            <a:r>
              <a:rPr lang="nl-NL" b="0" u="none"/>
              <a:t> </a:t>
            </a:r>
            <a:r>
              <a:rPr lang="nl-NL" b="1" i="0" u="none"/>
              <a:t>Wie kent Roodkapje?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u="sng"/>
              <a:t>Vraag:</a:t>
            </a:r>
            <a:r>
              <a:rPr lang="nl-NL" b="0" i="0" u="none"/>
              <a:t> </a:t>
            </a:r>
            <a:r>
              <a:rPr lang="nl-NL" b="1" i="0" u="none"/>
              <a:t>Wie kan het verhaal van Roodkapje navertellen?</a:t>
            </a:r>
            <a:r>
              <a:rPr lang="nl-NL" b="0" i="1" u="none"/>
              <a:t> Roodkapje is onderweg naar haar zieke oma. Onderweg naar oma komt ze de grote boze wolf tegen. (Behandel deze vraag kort. Het doel is om de voorkennis van kinderen om te activeren)</a:t>
            </a:r>
            <a:endParaRPr lang="nl-NL" i="1"/>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322239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241320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INSTRUCTIETEKST</a:t>
            </a:r>
          </a:p>
          <a:p>
            <a:pPr marL="171450" indent="-171450">
              <a:buFontTx/>
              <a:buChar char="-"/>
            </a:pPr>
            <a:r>
              <a:rPr lang="nl-NL" b="0" u="sng"/>
              <a:t>Lees voor:</a:t>
            </a:r>
            <a:r>
              <a:rPr lang="nl-NL" b="0" u="none"/>
              <a:t> wat Roodkapje vertelt.</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1434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INSTRUCTIETEKST</a:t>
            </a:r>
          </a:p>
          <a:p>
            <a:pPr marL="171450" indent="-171450">
              <a:buFontTx/>
              <a:buChar char="-"/>
            </a:pPr>
            <a:r>
              <a:rPr lang="nl-NL" b="0" u="sng"/>
              <a:t>Vul het </a:t>
            </a:r>
            <a:r>
              <a:rPr lang="nl-NL" b="0" u="sng" err="1"/>
              <a:t>woordweb</a:t>
            </a:r>
            <a:r>
              <a:rPr lang="nl-NL" b="0" u="sng"/>
              <a:t> in met de leerlingen:</a:t>
            </a:r>
            <a:r>
              <a:rPr lang="nl-NL" b="0" u="none"/>
              <a:t> wat weten de leerlingen al over geld?</a:t>
            </a:r>
            <a:endParaRPr lang="nl-NL" b="1" i="0" u="none"/>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423010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a:t>EINDE INTRODUCTIE</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2536647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4-3-2026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43"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png"/><Relationship Id="rId3" Type="http://schemas.openxmlformats.org/officeDocument/2006/relationships/slideLayout" Target="../slideLayouts/slideLayout81.xml"/><Relationship Id="rId7" Type="http://schemas.openxmlformats.org/officeDocument/2006/relationships/image" Target="../media/image3.png"/><Relationship Id="rId12" Type="http://schemas.openxmlformats.org/officeDocument/2006/relationships/image" Target="../media/image4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notesSlide" Target="../notesSlides/notesSlide2.xml"/><Relationship Id="rId9" Type="http://schemas.openxmlformats.org/officeDocument/2006/relationships/image" Target="../media/image37.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groen, schermopname&#10;&#10;Door AI gegenereerde inhoud is mogelijk onjuist.">
            <a:extLst>
              <a:ext uri="{FF2B5EF4-FFF2-40B4-BE49-F238E27FC236}">
                <a16:creationId xmlns:a16="http://schemas.microsoft.com/office/drawing/2014/main" id="{562BE244-9DEE-CCBD-E508-B352229D5783}"/>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470A19E5-67CF-F3E8-8317-A8FF6B5FE835}"/>
              </a:ext>
            </a:extLst>
          </p:cNvPr>
          <p:cNvPicPr>
            <a:picLocks noChangeAspect="1"/>
          </p:cNvPicPr>
          <p:nvPr/>
        </p:nvPicPr>
        <p:blipFill>
          <a:blip r:embed="rId4"/>
          <a:srcRect/>
          <a:stretch/>
        </p:blipFill>
        <p:spPr>
          <a:xfrm flipH="1">
            <a:off x="-653370" y="-13512"/>
            <a:ext cx="6745254" cy="6283695"/>
          </a:xfrm>
          <a:prstGeom prst="rect">
            <a:avLst/>
          </a:prstGeom>
        </p:spPr>
      </p:pic>
      <p:pic>
        <p:nvPicPr>
          <p:cNvPr id="9" name="Afbeelding 8" descr="Afbeelding met clipart, wit, Graphics, Lettertype&#10;&#10;Automatisch gegenereerde beschrijving">
            <a:extLst>
              <a:ext uri="{FF2B5EF4-FFF2-40B4-BE49-F238E27FC236}">
                <a16:creationId xmlns:a16="http://schemas.microsoft.com/office/drawing/2014/main" id="{CC72FAC2-560C-5AE3-2F30-43167F9A6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896" y="1487346"/>
            <a:ext cx="3280208" cy="1820732"/>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a:off x="5065552" y="3471565"/>
            <a:ext cx="2052664" cy="1984647"/>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latin typeface="Calabri"/>
              </a:rPr>
              <a:t>niveau</a:t>
            </a:r>
          </a:p>
          <a:p>
            <a:pPr algn="ctr"/>
            <a:r>
              <a:rPr lang="nl-NL" sz="4400" b="1">
                <a:latin typeface="Calabri"/>
              </a:rPr>
              <a:t>3 &amp; 4</a:t>
            </a:r>
          </a:p>
        </p:txBody>
      </p:sp>
      <p:pic>
        <p:nvPicPr>
          <p:cNvPr id="8" name="Afbeelding 7" descr="Afbeelding met paddenstoel, schimmel, Eetbare paddenstoel&#10;&#10;Door AI gegenereerde inhoud is mogelijk onjuist.">
            <a:extLst>
              <a:ext uri="{FF2B5EF4-FFF2-40B4-BE49-F238E27FC236}">
                <a16:creationId xmlns:a16="http://schemas.microsoft.com/office/drawing/2014/main" id="{C9F96A86-D71C-4952-B663-2CC9D958198A}"/>
              </a:ext>
            </a:extLst>
          </p:cNvPr>
          <p:cNvPicPr>
            <a:picLocks noChangeAspect="1"/>
          </p:cNvPicPr>
          <p:nvPr/>
        </p:nvPicPr>
        <p:blipFill>
          <a:blip r:embed="rId6"/>
          <a:stretch>
            <a:fillRect/>
          </a:stretch>
        </p:blipFill>
        <p:spPr>
          <a:xfrm>
            <a:off x="332233" y="4879318"/>
            <a:ext cx="1306740" cy="1302384"/>
          </a:xfrm>
          <a:prstGeom prst="rect">
            <a:avLst/>
          </a:prstGeom>
        </p:spPr>
      </p:pic>
      <p:grpSp>
        <p:nvGrpSpPr>
          <p:cNvPr id="19" name="Groep 18">
            <a:extLst>
              <a:ext uri="{FF2B5EF4-FFF2-40B4-BE49-F238E27FC236}">
                <a16:creationId xmlns:a16="http://schemas.microsoft.com/office/drawing/2014/main" id="{2C43F86F-579C-9609-B28C-C452F552F3E7}"/>
              </a:ext>
            </a:extLst>
          </p:cNvPr>
          <p:cNvGrpSpPr/>
          <p:nvPr/>
        </p:nvGrpSpPr>
        <p:grpSpPr>
          <a:xfrm>
            <a:off x="8950569" y="4614852"/>
            <a:ext cx="2563204" cy="1533611"/>
            <a:chOff x="8950569" y="4614852"/>
            <a:chExt cx="2563204" cy="1533611"/>
          </a:xfrm>
        </p:grpSpPr>
        <p:pic>
          <p:nvPicPr>
            <p:cNvPr id="16" name="Afbeelding 15" descr="Afbeelding met groen&#10;&#10;Door AI gegenereerde inhoud is mogelijk onjuist.">
              <a:extLst>
                <a:ext uri="{FF2B5EF4-FFF2-40B4-BE49-F238E27FC236}">
                  <a16:creationId xmlns:a16="http://schemas.microsoft.com/office/drawing/2014/main" id="{7E6942E7-E6FB-B008-623D-93EA4976AC8C}"/>
                </a:ext>
              </a:extLst>
            </p:cNvPr>
            <p:cNvPicPr>
              <a:picLocks noChangeAspect="1"/>
            </p:cNvPicPr>
            <p:nvPr/>
          </p:nvPicPr>
          <p:blipFill>
            <a:blip r:embed="rId7"/>
            <a:stretch>
              <a:fillRect/>
            </a:stretch>
          </p:blipFill>
          <p:spPr>
            <a:xfrm flipH="1">
              <a:off x="10773287" y="4614852"/>
              <a:ext cx="740486" cy="1306740"/>
            </a:xfrm>
            <a:prstGeom prst="rect">
              <a:avLst/>
            </a:prstGeom>
          </p:spPr>
        </p:pic>
        <p:pic>
          <p:nvPicPr>
            <p:cNvPr id="17" name="Afbeelding 16" descr="Afbeelding met ontwerp&#10;&#10;Door AI gegenereerde inhoud is mogelijk onjuist.">
              <a:extLst>
                <a:ext uri="{FF2B5EF4-FFF2-40B4-BE49-F238E27FC236}">
                  <a16:creationId xmlns:a16="http://schemas.microsoft.com/office/drawing/2014/main" id="{71E09B7B-27D8-63CD-1389-999C3E2052B4}"/>
                </a:ext>
              </a:extLst>
            </p:cNvPr>
            <p:cNvPicPr>
              <a:picLocks noChangeAspect="1"/>
            </p:cNvPicPr>
            <p:nvPr/>
          </p:nvPicPr>
          <p:blipFill>
            <a:blip r:embed="rId8"/>
            <a:stretch>
              <a:fillRect/>
            </a:stretch>
          </p:blipFill>
          <p:spPr>
            <a:xfrm>
              <a:off x="9598819" y="5422505"/>
              <a:ext cx="1306740" cy="688216"/>
            </a:xfrm>
            <a:prstGeom prst="rect">
              <a:avLst/>
            </a:prstGeom>
          </p:spPr>
        </p:pic>
        <p:pic>
          <p:nvPicPr>
            <p:cNvPr id="15" name="Afbeelding 14" descr="Afbeelding met bloem, roze, Graphics, creativiteit&#10;&#10;Door AI gegenereerde inhoud is mogelijk onjuist.">
              <a:extLst>
                <a:ext uri="{FF2B5EF4-FFF2-40B4-BE49-F238E27FC236}">
                  <a16:creationId xmlns:a16="http://schemas.microsoft.com/office/drawing/2014/main" id="{DA3C8209-C71C-B7A2-1565-F00169AA36E2}"/>
                </a:ext>
              </a:extLst>
            </p:cNvPr>
            <p:cNvPicPr>
              <a:picLocks noChangeAspect="1"/>
            </p:cNvPicPr>
            <p:nvPr/>
          </p:nvPicPr>
          <p:blipFill>
            <a:blip r:embed="rId9"/>
            <a:stretch>
              <a:fillRect/>
            </a:stretch>
          </p:blipFill>
          <p:spPr>
            <a:xfrm>
              <a:off x="8950569" y="5382598"/>
              <a:ext cx="1100293" cy="765865"/>
            </a:xfrm>
            <a:prstGeom prst="rect">
              <a:avLst/>
            </a:prstGeom>
          </p:spPr>
        </p:pic>
      </p:grpSp>
      <p:pic>
        <p:nvPicPr>
          <p:cNvPr id="12" name="Afbeelding 11" descr="Afbeelding met geel, symbool, schermopname, Graphics&#10;&#10;Door AI gegenereerde inhoud is mogelijk onjuist.">
            <a:extLst>
              <a:ext uri="{FF2B5EF4-FFF2-40B4-BE49-F238E27FC236}">
                <a16:creationId xmlns:a16="http://schemas.microsoft.com/office/drawing/2014/main" id="{A4542F89-0FE5-09FF-1042-05656C092ABC}"/>
              </a:ext>
            </a:extLst>
          </p:cNvPr>
          <p:cNvPicPr>
            <a:picLocks noChangeAspect="1"/>
          </p:cNvPicPr>
          <p:nvPr/>
        </p:nvPicPr>
        <p:blipFill>
          <a:blip r:embed="rId10"/>
          <a:stretch>
            <a:fillRect/>
          </a:stretch>
        </p:blipFill>
        <p:spPr>
          <a:xfrm>
            <a:off x="10373288" y="5374617"/>
            <a:ext cx="1180521" cy="1093949"/>
          </a:xfrm>
          <a:prstGeom prst="rect">
            <a:avLst/>
          </a:prstGeom>
        </p:spPr>
      </p:pic>
      <p:pic>
        <p:nvPicPr>
          <p:cNvPr id="11" name="Afbeelding 10">
            <a:extLst>
              <a:ext uri="{FF2B5EF4-FFF2-40B4-BE49-F238E27FC236}">
                <a16:creationId xmlns:a16="http://schemas.microsoft.com/office/drawing/2014/main" id="{2455457E-C246-9D50-371F-69B1F09C10B9}"/>
              </a:ext>
            </a:extLst>
          </p:cNvPr>
          <p:cNvPicPr>
            <a:picLocks noChangeAspect="1"/>
          </p:cNvPicPr>
          <p:nvPr/>
        </p:nvPicPr>
        <p:blipFill>
          <a:blip r:embed="rId11"/>
          <a:stretch>
            <a:fillRect/>
          </a:stretch>
        </p:blipFill>
        <p:spPr>
          <a:xfrm>
            <a:off x="9746024" y="6257234"/>
            <a:ext cx="2196168" cy="655999"/>
          </a:xfrm>
          <a:prstGeom prst="rect">
            <a:avLst/>
          </a:prstGeom>
        </p:spPr>
      </p:pic>
      <p:sp>
        <p:nvSpPr>
          <p:cNvPr id="13" name="Tekstvak 12">
            <a:extLst>
              <a:ext uri="{FF2B5EF4-FFF2-40B4-BE49-F238E27FC236}">
                <a16:creationId xmlns:a16="http://schemas.microsoft.com/office/drawing/2014/main" id="{4A270E7C-0F45-A5B2-9A61-43E779937406}"/>
              </a:ext>
            </a:extLst>
          </p:cNvPr>
          <p:cNvSpPr txBox="1"/>
          <p:nvPr/>
        </p:nvSpPr>
        <p:spPr>
          <a:xfrm>
            <a:off x="192824" y="6393569"/>
            <a:ext cx="2600301" cy="818707"/>
          </a:xfrm>
          <a:prstGeom prst="rect">
            <a:avLst/>
          </a:prstGeom>
          <a:noFill/>
        </p:spPr>
        <p:txBody>
          <a:bodyPr wrap="none" rtlCol="0">
            <a:noAutofit/>
          </a:bodyPr>
          <a:lstStyle/>
          <a:p>
            <a:r>
              <a:rPr lang="nl-NL" sz="2000" spc="10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a:solidFill>
                <a:schemeClr val="bg1"/>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138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Week van het Geld - 2026_1200px-628px">
            <a:hlinkClick r:id="" action="ppaction://media"/>
            <a:extLst>
              <a:ext uri="{FF2B5EF4-FFF2-40B4-BE49-F238E27FC236}">
                <a16:creationId xmlns:a16="http://schemas.microsoft.com/office/drawing/2014/main" id="{CF98AEBD-24A7-BC06-5D78-45A047094BDA}"/>
              </a:ext>
            </a:extLst>
          </p:cNvPr>
          <p:cNvPicPr>
            <a:picLocks noChangeAspect="1"/>
          </p:cNvPicPr>
          <p:nvPr>
            <a:videoFile r:link="rId1"/>
            <p:extLst>
              <p:ext uri="{DAA4B4D4-6D71-4841-9C94-3DE7FCFB9230}">
                <p14:media xmlns:p14="http://schemas.microsoft.com/office/powerpoint/2010/main" r:embed="rId2">
                  <p14:trim end="5132"/>
                </p14:media>
              </p:ext>
            </p:extLst>
          </p:nvPr>
        </p:nvPicPr>
        <p:blipFill>
          <a:blip r:embed="rId5"/>
          <a:stretch>
            <a:fillRect/>
          </a:stretch>
        </p:blipFill>
        <p:spPr>
          <a:xfrm>
            <a:off x="236876" y="58179"/>
            <a:ext cx="11718248" cy="6132549"/>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rot="415778">
            <a:off x="10806771" y="284986"/>
            <a:ext cx="1106424" cy="1106424"/>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a:t>niveau</a:t>
            </a:r>
          </a:p>
          <a:p>
            <a:pPr algn="ctr"/>
            <a:r>
              <a:rPr lang="nl-NL" sz="2000" b="1"/>
              <a:t>3 &amp; 4</a:t>
            </a:r>
          </a:p>
        </p:txBody>
      </p:sp>
      <p:pic>
        <p:nvPicPr>
          <p:cNvPr id="2" name="Afbeelding 1" descr="Afbeelding met clipart, wit, Graphics, Lettertype&#10;&#10;Automatisch gegenereerde beschrijving">
            <a:extLst>
              <a:ext uri="{FF2B5EF4-FFF2-40B4-BE49-F238E27FC236}">
                <a16:creationId xmlns:a16="http://schemas.microsoft.com/office/drawing/2014/main" id="{DB592097-8DFF-F0EA-4A57-A3E58EDCA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896" y="-2083493"/>
            <a:ext cx="3280208" cy="1820732"/>
          </a:xfrm>
          <a:prstGeom prst="rect">
            <a:avLst/>
          </a:prstGeom>
        </p:spPr>
      </p:pic>
      <p:pic>
        <p:nvPicPr>
          <p:cNvPr id="12" name="Afbeelding 11">
            <a:extLst>
              <a:ext uri="{FF2B5EF4-FFF2-40B4-BE49-F238E27FC236}">
                <a16:creationId xmlns:a16="http://schemas.microsoft.com/office/drawing/2014/main" id="{C31C813D-E168-6596-6958-EBFBC33BF187}"/>
              </a:ext>
            </a:extLst>
          </p:cNvPr>
          <p:cNvPicPr>
            <a:picLocks noChangeAspect="1"/>
          </p:cNvPicPr>
          <p:nvPr/>
        </p:nvPicPr>
        <p:blipFill>
          <a:blip r:embed="rId7"/>
          <a:srcRect/>
          <a:stretch/>
        </p:blipFill>
        <p:spPr>
          <a:xfrm flipH="1">
            <a:off x="-6832503" y="-13512"/>
            <a:ext cx="6745254" cy="6283695"/>
          </a:xfrm>
          <a:prstGeom prst="rect">
            <a:avLst/>
          </a:prstGeom>
        </p:spPr>
      </p:pic>
      <p:pic>
        <p:nvPicPr>
          <p:cNvPr id="13" name="Afbeelding 12" descr="Afbeelding met paddenstoel, schimmel, Eetbare paddenstoel&#10;&#10;Door AI gegenereerde inhoud is mogelijk onjuist.">
            <a:extLst>
              <a:ext uri="{FF2B5EF4-FFF2-40B4-BE49-F238E27FC236}">
                <a16:creationId xmlns:a16="http://schemas.microsoft.com/office/drawing/2014/main" id="{0CC671E2-86B3-8801-6AD1-3CB6A2B461A6}"/>
              </a:ext>
            </a:extLst>
          </p:cNvPr>
          <p:cNvPicPr>
            <a:picLocks noChangeAspect="1"/>
          </p:cNvPicPr>
          <p:nvPr/>
        </p:nvPicPr>
        <p:blipFill>
          <a:blip r:embed="rId8"/>
          <a:stretch>
            <a:fillRect/>
          </a:stretch>
        </p:blipFill>
        <p:spPr>
          <a:xfrm>
            <a:off x="-5846900" y="4879318"/>
            <a:ext cx="1306740" cy="1302384"/>
          </a:xfrm>
          <a:prstGeom prst="rect">
            <a:avLst/>
          </a:prstGeom>
        </p:spPr>
      </p:pic>
      <p:grpSp>
        <p:nvGrpSpPr>
          <p:cNvPr id="14" name="Groep 13">
            <a:extLst>
              <a:ext uri="{FF2B5EF4-FFF2-40B4-BE49-F238E27FC236}">
                <a16:creationId xmlns:a16="http://schemas.microsoft.com/office/drawing/2014/main" id="{DC5551D9-A659-3552-1747-E522BFC52C59}"/>
              </a:ext>
            </a:extLst>
          </p:cNvPr>
          <p:cNvGrpSpPr/>
          <p:nvPr/>
        </p:nvGrpSpPr>
        <p:grpSpPr>
          <a:xfrm>
            <a:off x="12512476" y="4614852"/>
            <a:ext cx="2563204" cy="1533611"/>
            <a:chOff x="8950569" y="4614852"/>
            <a:chExt cx="2563204" cy="1533611"/>
          </a:xfrm>
        </p:grpSpPr>
        <p:pic>
          <p:nvPicPr>
            <p:cNvPr id="15" name="Afbeelding 14" descr="Afbeelding met groen&#10;&#10;Door AI gegenereerde inhoud is mogelijk onjuist.">
              <a:extLst>
                <a:ext uri="{FF2B5EF4-FFF2-40B4-BE49-F238E27FC236}">
                  <a16:creationId xmlns:a16="http://schemas.microsoft.com/office/drawing/2014/main" id="{3787ABF3-C0AF-C375-1D35-BCBA99EAF6D2}"/>
                </a:ext>
              </a:extLst>
            </p:cNvPr>
            <p:cNvPicPr>
              <a:picLocks noChangeAspect="1"/>
            </p:cNvPicPr>
            <p:nvPr/>
          </p:nvPicPr>
          <p:blipFill>
            <a:blip r:embed="rId9"/>
            <a:stretch>
              <a:fillRect/>
            </a:stretch>
          </p:blipFill>
          <p:spPr>
            <a:xfrm flipH="1">
              <a:off x="10773287" y="4614852"/>
              <a:ext cx="740486" cy="1306740"/>
            </a:xfrm>
            <a:prstGeom prst="rect">
              <a:avLst/>
            </a:prstGeom>
          </p:spPr>
        </p:pic>
        <p:pic>
          <p:nvPicPr>
            <p:cNvPr id="16" name="Afbeelding 15" descr="Afbeelding met ontwerp&#10;&#10;Door AI gegenereerde inhoud is mogelijk onjuist.">
              <a:extLst>
                <a:ext uri="{FF2B5EF4-FFF2-40B4-BE49-F238E27FC236}">
                  <a16:creationId xmlns:a16="http://schemas.microsoft.com/office/drawing/2014/main" id="{5E6A81C8-0E78-6073-C026-65E7D06289A0}"/>
                </a:ext>
              </a:extLst>
            </p:cNvPr>
            <p:cNvPicPr>
              <a:picLocks noChangeAspect="1"/>
            </p:cNvPicPr>
            <p:nvPr/>
          </p:nvPicPr>
          <p:blipFill>
            <a:blip r:embed="rId10"/>
            <a:stretch>
              <a:fillRect/>
            </a:stretch>
          </p:blipFill>
          <p:spPr>
            <a:xfrm>
              <a:off x="9598819" y="5422505"/>
              <a:ext cx="1306740" cy="688216"/>
            </a:xfrm>
            <a:prstGeom prst="rect">
              <a:avLst/>
            </a:prstGeom>
          </p:spPr>
        </p:pic>
        <p:pic>
          <p:nvPicPr>
            <p:cNvPr id="17" name="Afbeelding 16" descr="Afbeelding met bloem, roze, Graphics, creativiteit&#10;&#10;Door AI gegenereerde inhoud is mogelijk onjuist.">
              <a:extLst>
                <a:ext uri="{FF2B5EF4-FFF2-40B4-BE49-F238E27FC236}">
                  <a16:creationId xmlns:a16="http://schemas.microsoft.com/office/drawing/2014/main" id="{AACABE20-CA18-AE4E-9C46-443046FC0F41}"/>
                </a:ext>
              </a:extLst>
            </p:cNvPr>
            <p:cNvPicPr>
              <a:picLocks noChangeAspect="1"/>
            </p:cNvPicPr>
            <p:nvPr/>
          </p:nvPicPr>
          <p:blipFill>
            <a:blip r:embed="rId11"/>
            <a:stretch>
              <a:fillRect/>
            </a:stretch>
          </p:blipFill>
          <p:spPr>
            <a:xfrm>
              <a:off x="8950569" y="5382598"/>
              <a:ext cx="1100293" cy="765865"/>
            </a:xfrm>
            <a:prstGeom prst="rect">
              <a:avLst/>
            </a:prstGeom>
          </p:spPr>
        </p:pic>
      </p:grpSp>
      <p:pic>
        <p:nvPicPr>
          <p:cNvPr id="7" name="Afbeelding 6">
            <a:extLst>
              <a:ext uri="{FF2B5EF4-FFF2-40B4-BE49-F238E27FC236}">
                <a16:creationId xmlns:a16="http://schemas.microsoft.com/office/drawing/2014/main" id="{60952D8F-473E-2AC8-051A-68AA85583BB6}"/>
              </a:ext>
            </a:extLst>
          </p:cNvPr>
          <p:cNvPicPr>
            <a:picLocks noChangeAspect="1"/>
          </p:cNvPicPr>
          <p:nvPr/>
        </p:nvPicPr>
        <p:blipFill>
          <a:blip r:embed="rId12"/>
          <a:stretch>
            <a:fillRect/>
          </a:stretch>
        </p:blipFill>
        <p:spPr>
          <a:xfrm>
            <a:off x="9746024" y="6257234"/>
            <a:ext cx="2196168" cy="655999"/>
          </a:xfrm>
          <a:prstGeom prst="rect">
            <a:avLst/>
          </a:prstGeom>
        </p:spPr>
      </p:pic>
      <p:sp>
        <p:nvSpPr>
          <p:cNvPr id="9" name="Tekstvak 8">
            <a:extLst>
              <a:ext uri="{FF2B5EF4-FFF2-40B4-BE49-F238E27FC236}">
                <a16:creationId xmlns:a16="http://schemas.microsoft.com/office/drawing/2014/main" id="{92EFC7D9-97D6-5680-BEB9-0A133566DB37}"/>
              </a:ext>
            </a:extLst>
          </p:cNvPr>
          <p:cNvSpPr txBox="1"/>
          <p:nvPr/>
        </p:nvSpPr>
        <p:spPr>
          <a:xfrm>
            <a:off x="192824" y="6393569"/>
            <a:ext cx="2600301" cy="818707"/>
          </a:xfrm>
          <a:prstGeom prst="rect">
            <a:avLst/>
          </a:prstGeom>
          <a:noFill/>
        </p:spPr>
        <p:txBody>
          <a:bodyPr wrap="none" rtlCol="0">
            <a:noAutofit/>
          </a:bodyPr>
          <a:lstStyle/>
          <a:p>
            <a:r>
              <a:rPr lang="nl-NL" sz="2000" spc="10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11" name="Afbeelding 10" descr="Afbeelding met geel, symbool, schermopname, Graphics&#10;&#10;Door AI gegenereerde inhoud is mogelijk onjuist.">
            <a:extLst>
              <a:ext uri="{FF2B5EF4-FFF2-40B4-BE49-F238E27FC236}">
                <a16:creationId xmlns:a16="http://schemas.microsoft.com/office/drawing/2014/main" id="{5F75F164-0948-EB0F-9B5C-965BFD7BAC65}"/>
              </a:ext>
            </a:extLst>
          </p:cNvPr>
          <p:cNvPicPr>
            <a:picLocks noChangeAspect="1"/>
          </p:cNvPicPr>
          <p:nvPr/>
        </p:nvPicPr>
        <p:blipFill>
          <a:blip r:embed="rId13"/>
          <a:stretch>
            <a:fillRect/>
          </a:stretch>
        </p:blipFill>
        <p:spPr>
          <a:xfrm>
            <a:off x="13935195" y="5284314"/>
            <a:ext cx="1180521" cy="1093949"/>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4615EAA2-007F-0984-FF9B-8FCFB2D11283}"/>
              </a:ext>
            </a:extLst>
          </p:cNvPr>
          <p:cNvPicPr>
            <a:picLocks noChangeAspect="1"/>
          </p:cNvPicPr>
          <p:nvPr/>
        </p:nvPicPr>
        <p:blipFill>
          <a:blip r:embed="rId14"/>
          <a:stretch>
            <a:fillRect/>
          </a:stretch>
        </p:blipFill>
        <p:spPr>
          <a:xfrm>
            <a:off x="0" y="6963396"/>
            <a:ext cx="12192001" cy="1720849"/>
          </a:xfrm>
          <a:prstGeom prst="rect">
            <a:avLst/>
          </a:prstGeom>
        </p:spPr>
      </p:pic>
    </p:spTree>
    <p:extLst>
      <p:ext uri="{BB962C8B-B14F-4D97-AF65-F5344CB8AC3E}">
        <p14:creationId xmlns:p14="http://schemas.microsoft.com/office/powerpoint/2010/main" val="354241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1C0565B-F209-A470-AAF2-329624F43A64}"/>
              </a:ext>
            </a:extLst>
          </p:cNvPr>
          <p:cNvPicPr>
            <a:picLocks noChangeAspect="1"/>
          </p:cNvPicPr>
          <p:nvPr/>
        </p:nvPicPr>
        <p:blipFill>
          <a:blip r:embed="rId3"/>
          <a:stretch>
            <a:fillRect/>
          </a:stretch>
        </p:blipFill>
        <p:spPr>
          <a:xfrm>
            <a:off x="2811780" y="1213024"/>
            <a:ext cx="6766560" cy="4249072"/>
          </a:xfrm>
          <a:prstGeom prst="rect">
            <a:avLst/>
          </a:prstGeom>
        </p:spPr>
      </p:pic>
    </p:spTree>
    <p:extLst>
      <p:ext uri="{BB962C8B-B14F-4D97-AF65-F5344CB8AC3E}">
        <p14:creationId xmlns:p14="http://schemas.microsoft.com/office/powerpoint/2010/main" val="18446707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pic>
        <p:nvPicPr>
          <p:cNvPr id="9" name="Afbeelding 8" descr="Afbeelding met kleding, tekenfilm, beeldje, schoeisel&#10;&#10;Door AI gegenereerde inhoud is mogelijk onjuist.">
            <a:extLst>
              <a:ext uri="{FF2B5EF4-FFF2-40B4-BE49-F238E27FC236}">
                <a16:creationId xmlns:a16="http://schemas.microsoft.com/office/drawing/2014/main" id="{79304AF6-39D5-C0DB-DF98-44DEDF48293A}"/>
              </a:ext>
            </a:extLst>
          </p:cNvPr>
          <p:cNvPicPr>
            <a:picLocks noChangeAspect="1"/>
          </p:cNvPicPr>
          <p:nvPr/>
        </p:nvPicPr>
        <p:blipFill>
          <a:blip r:embed="rId4"/>
          <a:stretch>
            <a:fillRect/>
          </a:stretch>
        </p:blipFill>
        <p:spPr>
          <a:xfrm>
            <a:off x="7112515" y="580041"/>
            <a:ext cx="3506786" cy="5994507"/>
          </a:xfrm>
          <a:prstGeom prst="rect">
            <a:avLst/>
          </a:prstGeom>
        </p:spPr>
      </p:pic>
      <p:sp>
        <p:nvSpPr>
          <p:cNvPr id="4" name="Rechthoek: afgeronde hoeken 3">
            <a:extLst>
              <a:ext uri="{FF2B5EF4-FFF2-40B4-BE49-F238E27FC236}">
                <a16:creationId xmlns:a16="http://schemas.microsoft.com/office/drawing/2014/main" id="{81328BCC-282C-4672-64BB-C48B0CD306E2}"/>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809C389B-E6A9-5BF4-CC11-206376BC1A8D}"/>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10" name="Titel 1">
            <a:extLst>
              <a:ext uri="{FF2B5EF4-FFF2-40B4-BE49-F238E27FC236}">
                <a16:creationId xmlns:a16="http://schemas.microsoft.com/office/drawing/2014/main" id="{A015CDCB-ADC0-2FA9-69F1-CAF3349E4CC0}"/>
              </a:ext>
            </a:extLst>
          </p:cNvPr>
          <p:cNvSpPr txBox="1">
            <a:spLocks/>
          </p:cNvSpPr>
          <p:nvPr/>
        </p:nvSpPr>
        <p:spPr>
          <a:xfrm>
            <a:off x="2684833" y="3577294"/>
            <a:ext cx="3255821" cy="1850221"/>
          </a:xfrm>
          <a:prstGeom prst="wedgeRoundRectCallout">
            <a:avLst>
              <a:gd name="adj1" fmla="val 114335"/>
              <a:gd name="adj2" fmla="val -93983"/>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Wie weet wie ik ben? En wie kent </a:t>
            </a:r>
            <a:r>
              <a:rPr lang="nl-NL" sz="2800" dirty="0">
                <a:latin typeface="Calabri"/>
              </a:rPr>
              <a:t>mijn verhaal</a:t>
            </a:r>
            <a:r>
              <a:rPr lang="nl-NL" sz="2800" b="0" dirty="0">
                <a:latin typeface="Calabri"/>
              </a:rPr>
              <a:t>?</a:t>
            </a:r>
          </a:p>
        </p:txBody>
      </p:sp>
      <p:sp>
        <p:nvSpPr>
          <p:cNvPr id="11" name="Titel 1">
            <a:extLst>
              <a:ext uri="{FF2B5EF4-FFF2-40B4-BE49-F238E27FC236}">
                <a16:creationId xmlns:a16="http://schemas.microsoft.com/office/drawing/2014/main" id="{06855D1F-8221-6E46-557D-4EC1DA91B37A}"/>
              </a:ext>
            </a:extLst>
          </p:cNvPr>
          <p:cNvSpPr txBox="1">
            <a:spLocks/>
          </p:cNvSpPr>
          <p:nvPr/>
        </p:nvSpPr>
        <p:spPr>
          <a:xfrm>
            <a:off x="3646966" y="1892306"/>
            <a:ext cx="2293689" cy="1421168"/>
          </a:xfrm>
          <a:prstGeom prst="wedgeRoundRectCallout">
            <a:avLst>
              <a:gd name="adj1" fmla="val 109030"/>
              <a:gd name="adj2" fmla="val -17317"/>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Hoi, ik ben </a:t>
            </a:r>
            <a:r>
              <a:rPr lang="nl-NL" sz="2800" dirty="0">
                <a:latin typeface="Calabri"/>
              </a:rPr>
              <a:t>Roodkapje</a:t>
            </a:r>
            <a:endParaRPr lang="nl-NL" sz="2800" b="0" dirty="0">
              <a:latin typeface="Calabri"/>
            </a:endParaRPr>
          </a:p>
        </p:txBody>
      </p:sp>
    </p:spTree>
    <p:extLst>
      <p:ext uri="{BB962C8B-B14F-4D97-AF65-F5344CB8AC3E}">
        <p14:creationId xmlns:p14="http://schemas.microsoft.com/office/powerpoint/2010/main" val="176293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sp>
        <p:nvSpPr>
          <p:cNvPr id="4" name="Rechthoek: afgeronde hoeken 3">
            <a:extLst>
              <a:ext uri="{FF2B5EF4-FFF2-40B4-BE49-F238E27FC236}">
                <a16:creationId xmlns:a16="http://schemas.microsoft.com/office/drawing/2014/main" id="{81328BCC-282C-4672-64BB-C48B0CD306E2}"/>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CD923261-B958-7AFF-4925-D3A03F610009}"/>
              </a:ext>
            </a:extLst>
          </p:cNvPr>
          <p:cNvSpPr txBox="1">
            <a:spLocks/>
          </p:cNvSpPr>
          <p:nvPr/>
        </p:nvSpPr>
        <p:spPr>
          <a:xfrm>
            <a:off x="2571306" y="3967753"/>
            <a:ext cx="3721100" cy="2279275"/>
          </a:xfrm>
          <a:prstGeom prst="wedgeRoundRectCallout">
            <a:avLst>
              <a:gd name="adj1" fmla="val 82337"/>
              <a:gd name="adj2" fmla="val -6055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Graag vertel ik jullie over mijn</a:t>
            </a:r>
          </a:p>
          <a:p>
            <a:pPr algn="ctr"/>
            <a:r>
              <a:rPr lang="nl-NL" sz="2800" dirty="0">
                <a:latin typeface="Calabri"/>
              </a:rPr>
              <a:t>nieuwe avonturen </a:t>
            </a:r>
            <a:r>
              <a:rPr lang="nl-NL" sz="2800" b="0" dirty="0">
                <a:latin typeface="Calabri"/>
              </a:rPr>
              <a:t>met geld!</a:t>
            </a:r>
          </a:p>
        </p:txBody>
      </p:sp>
      <p:sp>
        <p:nvSpPr>
          <p:cNvPr id="8" name="Titel 1">
            <a:extLst>
              <a:ext uri="{FF2B5EF4-FFF2-40B4-BE49-F238E27FC236}">
                <a16:creationId xmlns:a16="http://schemas.microsoft.com/office/drawing/2014/main" id="{F2B050BC-3ED4-5387-D0FE-A29DD7C53D41}"/>
              </a:ext>
            </a:extLst>
          </p:cNvPr>
          <p:cNvSpPr txBox="1">
            <a:spLocks/>
          </p:cNvSpPr>
          <p:nvPr/>
        </p:nvSpPr>
        <p:spPr>
          <a:xfrm>
            <a:off x="3370521" y="1869314"/>
            <a:ext cx="2725479" cy="1421168"/>
          </a:xfrm>
          <a:prstGeom prst="wedgeRoundRectCallout">
            <a:avLst>
              <a:gd name="adj1" fmla="val 82077"/>
              <a:gd name="adj2" fmla="val -8942"/>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abri"/>
              </a:rPr>
              <a:t>Leuk</a:t>
            </a:r>
            <a:r>
              <a:rPr lang="nl-NL" sz="2800" b="0" dirty="0">
                <a:latin typeface="Calabri"/>
              </a:rPr>
              <a:t> dat jullie mij kennen!</a:t>
            </a:r>
          </a:p>
        </p:txBody>
      </p:sp>
      <p:pic>
        <p:nvPicPr>
          <p:cNvPr id="9" name="Afbeelding 8" descr="Afbeelding met tekenfilm, pop, beeldje, kleding&#10;&#10;Door AI gegenereerde inhoud is mogelijk onjuist.">
            <a:extLst>
              <a:ext uri="{FF2B5EF4-FFF2-40B4-BE49-F238E27FC236}">
                <a16:creationId xmlns:a16="http://schemas.microsoft.com/office/drawing/2014/main" id="{4582908A-456D-0AD6-2E77-1F5A39480D91}"/>
              </a:ext>
            </a:extLst>
          </p:cNvPr>
          <p:cNvPicPr>
            <a:picLocks noChangeAspect="1"/>
          </p:cNvPicPr>
          <p:nvPr/>
        </p:nvPicPr>
        <p:blipFill>
          <a:blip r:embed="rId4"/>
          <a:stretch>
            <a:fillRect/>
          </a:stretch>
        </p:blipFill>
        <p:spPr>
          <a:xfrm>
            <a:off x="7011792" y="595033"/>
            <a:ext cx="3019655" cy="5979515"/>
          </a:xfrm>
          <a:prstGeom prst="rect">
            <a:avLst/>
          </a:prstGeom>
        </p:spPr>
      </p:pic>
      <p:sp>
        <p:nvSpPr>
          <p:cNvPr id="2" name="Tekstvak 1">
            <a:extLst>
              <a:ext uri="{FF2B5EF4-FFF2-40B4-BE49-F238E27FC236}">
                <a16:creationId xmlns:a16="http://schemas.microsoft.com/office/drawing/2014/main" id="{37837409-1C75-6B1D-9D6F-845407903935}"/>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61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149B199B-A9B4-AE2E-5F73-18DB272D48D8}"/>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sp>
        <p:nvSpPr>
          <p:cNvPr id="8" name="Rechthoek: afgeronde hoeken 7">
            <a:extLst>
              <a:ext uri="{FF2B5EF4-FFF2-40B4-BE49-F238E27FC236}">
                <a16:creationId xmlns:a16="http://schemas.microsoft.com/office/drawing/2014/main" id="{5A91C19A-91E0-E37B-9475-FB03452314E8}"/>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pic>
        <p:nvPicPr>
          <p:cNvPr id="3" name="Afbeelding 2" descr="Afbeelding met blad&#10;&#10;Door AI gegenereerde inhoud is mogelijk onjuist.">
            <a:extLst>
              <a:ext uri="{FF2B5EF4-FFF2-40B4-BE49-F238E27FC236}">
                <a16:creationId xmlns:a16="http://schemas.microsoft.com/office/drawing/2014/main" id="{EAD2FAB6-D68E-98A3-D0FA-7C1C41339F48}"/>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E3FEBDB1-BFC5-8E90-E82F-42D2E2EBAEB3}"/>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AE598593-508C-C29F-8302-F9CA698DE85A}"/>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D9AEEDD7-F8C5-2A91-8F18-F25483B95DDB}"/>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B2BBE388-BAC4-DA8F-105B-459F2AAAF412}"/>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07268E25-C2EA-9CDC-8D67-75C6DD664A73}"/>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AD11F5A5-2B73-3816-6FFF-53FE6DD40E42}"/>
              </a:ext>
            </a:extLst>
          </p:cNvPr>
          <p:cNvPicPr>
            <a:picLocks noChangeAspect="1"/>
          </p:cNvPicPr>
          <p:nvPr/>
        </p:nvPicPr>
        <p:blipFill>
          <a:blip r:embed="rId6"/>
          <a:stretch>
            <a:fillRect/>
          </a:stretch>
        </p:blipFill>
        <p:spPr>
          <a:xfrm rot="21275571">
            <a:off x="1554772" y="-3382271"/>
            <a:ext cx="3955424" cy="2472140"/>
          </a:xfrm>
          <a:prstGeom prst="rect">
            <a:avLst/>
          </a:prstGeom>
          <a:effectLst>
            <a:outerShdw blurRad="50800" dist="38100" dir="2700000" algn="tl" rotWithShape="0">
              <a:prstClr val="black">
                <a:alpha val="40000"/>
              </a:prstClr>
            </a:outerShdw>
          </a:effectLst>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2832549" y="3028256"/>
            <a:ext cx="3211032" cy="1850221"/>
          </a:xfrm>
          <a:prstGeom prst="wedgeRoundRectCallout">
            <a:avLst>
              <a:gd name="adj1" fmla="val 100639"/>
              <a:gd name="adj2" fmla="val -4677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Maar eerst </a:t>
            </a:r>
            <a:br>
              <a:rPr lang="nl-NL" sz="2800" dirty="0">
                <a:latin typeface="Calibri" panose="020F0502020204030204" pitchFamily="34" charset="0"/>
                <a:ea typeface="Calibri" panose="020F0502020204030204" pitchFamily="34" charset="0"/>
                <a:cs typeface="Calibri" panose="020F0502020204030204" pitchFamily="34" charset="0"/>
              </a:rPr>
            </a:br>
            <a:r>
              <a:rPr lang="nl-NL" sz="2800" b="0" dirty="0">
                <a:latin typeface="Calibri" panose="020F0502020204030204" pitchFamily="34" charset="0"/>
                <a:ea typeface="Calibri" panose="020F0502020204030204" pitchFamily="34" charset="0"/>
                <a:cs typeface="Calibri" panose="020F0502020204030204" pitchFamily="34" charset="0"/>
              </a:rPr>
              <a:t>heb ik een vraag voor jullie...</a:t>
            </a:r>
            <a:endParaRPr lang="nl-NL" sz="2800" b="0" dirty="0"/>
          </a:p>
        </p:txBody>
      </p:sp>
      <p:sp>
        <p:nvSpPr>
          <p:cNvPr id="2" name="Tekstvak 1">
            <a:extLst>
              <a:ext uri="{FF2B5EF4-FFF2-40B4-BE49-F238E27FC236}">
                <a16:creationId xmlns:a16="http://schemas.microsoft.com/office/drawing/2014/main" id="{D58A3EE8-EFBC-95F0-48E1-F6D75084AA4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915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33EC64A-6D70-5A50-4AC5-D8D0134411CE}"/>
              </a:ext>
            </a:extLst>
          </p:cNvPr>
          <p:cNvPicPr>
            <a:picLocks noChangeAspect="1"/>
          </p:cNvPicPr>
          <p:nvPr/>
        </p:nvPicPr>
        <p:blipFill>
          <a:blip r:embed="rId3"/>
          <a:srcRect/>
          <a:stretch/>
        </p:blipFill>
        <p:spPr>
          <a:xfrm flipH="1">
            <a:off x="-2530079" y="-48444"/>
            <a:ext cx="7538014" cy="7022209"/>
          </a:xfrm>
          <a:prstGeom prst="rect">
            <a:avLst/>
          </a:prstGeom>
        </p:spPr>
      </p:pic>
      <p:sp>
        <p:nvSpPr>
          <p:cNvPr id="10" name="Rechthoek: afgeronde hoeken 9">
            <a:extLst>
              <a:ext uri="{FF2B5EF4-FFF2-40B4-BE49-F238E27FC236}">
                <a16:creationId xmlns:a16="http://schemas.microsoft.com/office/drawing/2014/main" id="{C0F17364-4E7B-B96B-619D-9FB48A455292}"/>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blad&#10;&#10;Door AI gegenereerde inhoud is mogelijk onjuist.">
            <a:extLst>
              <a:ext uri="{FF2B5EF4-FFF2-40B4-BE49-F238E27FC236}">
                <a16:creationId xmlns:a16="http://schemas.microsoft.com/office/drawing/2014/main" id="{3045898E-344D-5054-B968-40C8E5535B52}"/>
              </a:ext>
            </a:extLst>
          </p:cNvPr>
          <p:cNvPicPr>
            <a:picLocks noChangeAspect="1"/>
          </p:cNvPicPr>
          <p:nvPr/>
        </p:nvPicPr>
        <p:blipFill>
          <a:blip r:embed="rId4"/>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sp>
        <p:nvSpPr>
          <p:cNvPr id="13" name="Rechthoek: afgeronde hoeken 12">
            <a:extLst>
              <a:ext uri="{FF2B5EF4-FFF2-40B4-BE49-F238E27FC236}">
                <a16:creationId xmlns:a16="http://schemas.microsoft.com/office/drawing/2014/main" id="{4966CBF7-0845-306E-E15C-66A9191AD980}"/>
              </a:ext>
            </a:extLst>
          </p:cNvPr>
          <p:cNvSpPr/>
          <p:nvPr/>
        </p:nvSpPr>
        <p:spPr>
          <a:xfrm>
            <a:off x="2707815" y="14904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C595D420-8AE2-C0A1-9192-9301B8AE5600}"/>
              </a:ext>
            </a:extLst>
          </p:cNvPr>
          <p:cNvSpPr/>
          <p:nvPr/>
        </p:nvSpPr>
        <p:spPr>
          <a:xfrm>
            <a:off x="2707815" y="5355708"/>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40E92A06-0C05-1653-9B0A-AF08C8F3EA09}"/>
              </a:ext>
            </a:extLst>
          </p:cNvPr>
          <p:cNvSpPr/>
          <p:nvPr/>
        </p:nvSpPr>
        <p:spPr>
          <a:xfrm>
            <a:off x="1686644" y="341717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2775FD82-D267-AFC2-A475-8E1159EAB8AE}"/>
              </a:ext>
            </a:extLst>
          </p:cNvPr>
          <p:cNvSpPr/>
          <p:nvPr/>
        </p:nvSpPr>
        <p:spPr>
          <a:xfrm>
            <a:off x="7554304" y="539303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0C2B651C-CF85-BBF5-F3B8-378D4B9D1710}"/>
              </a:ext>
            </a:extLst>
          </p:cNvPr>
          <p:cNvSpPr/>
          <p:nvPr/>
        </p:nvSpPr>
        <p:spPr>
          <a:xfrm>
            <a:off x="8676853"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3B57150A-86C4-9AC1-DB74-0B8CE69FDEFC}"/>
              </a:ext>
            </a:extLst>
          </p:cNvPr>
          <p:cNvSpPr/>
          <p:nvPr/>
        </p:nvSpPr>
        <p:spPr>
          <a:xfrm>
            <a:off x="7554305" y="14649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95FCA65-8B86-5655-4131-B3D9AD4912A0}"/>
              </a:ext>
            </a:extLst>
          </p:cNvPr>
          <p:cNvSpPr txBox="1"/>
          <p:nvPr/>
        </p:nvSpPr>
        <p:spPr>
          <a:xfrm>
            <a:off x="5440104" y="3411185"/>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6000" spc="100">
                <a:solidFill>
                  <a:schemeClr val="bg1"/>
                </a:solidFill>
                <a:latin typeface="VAGRounded-Bold" pitchFamily="2" charset="0"/>
                <a:ea typeface="Open Sans" panose="020B0606030504020204" pitchFamily="34" charset="0"/>
                <a:cs typeface="Open Sans" panose="020B0606030504020204" pitchFamily="34" charset="0"/>
              </a:rPr>
              <a:t>Geld</a:t>
            </a:r>
            <a:endParaRPr lang="nl-NL" sz="66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07E92567-2EBD-D8FA-AD06-C3FEC45F8E75}"/>
              </a:ext>
            </a:extLst>
          </p:cNvPr>
          <p:cNvPicPr>
            <a:picLocks noChangeAspect="1"/>
          </p:cNvPicPr>
          <p:nvPr/>
        </p:nvPicPr>
        <p:blipFill>
          <a:blip r:embed="rId4"/>
          <a:stretch>
            <a:fillRect/>
          </a:stretch>
        </p:blipFill>
        <p:spPr>
          <a:xfrm rot="21275571">
            <a:off x="2507428" y="6149794"/>
            <a:ext cx="623525"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0BACFB7A-4CEC-24AA-E7DC-1DF4CED2343A}"/>
              </a:ext>
            </a:extLst>
          </p:cNvPr>
          <p:cNvPicPr>
            <a:picLocks noChangeAspect="1"/>
          </p:cNvPicPr>
          <p:nvPr/>
        </p:nvPicPr>
        <p:blipFill>
          <a:blip r:embed="rId4"/>
          <a:stretch>
            <a:fillRect/>
          </a:stretch>
        </p:blipFill>
        <p:spPr>
          <a:xfrm rot="7316218">
            <a:off x="1455234" y="3317138"/>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4B5278-7ABB-A580-6F50-34C6E24AFFC6}"/>
              </a:ext>
            </a:extLst>
          </p:cNvPr>
          <p:cNvPicPr>
            <a:picLocks noChangeAspect="1"/>
          </p:cNvPicPr>
          <p:nvPr/>
        </p:nvPicPr>
        <p:blipFill>
          <a:blip r:embed="rId4"/>
          <a:stretch>
            <a:fillRect/>
          </a:stretch>
        </p:blipFill>
        <p:spPr>
          <a:xfrm rot="16823435">
            <a:off x="10314705" y="2200068"/>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C7B24770-133F-5574-E03A-DDD7DAA26725}"/>
              </a:ext>
            </a:extLst>
          </p:cNvPr>
          <p:cNvPicPr>
            <a:picLocks noChangeAspect="1"/>
          </p:cNvPicPr>
          <p:nvPr/>
        </p:nvPicPr>
        <p:blipFill>
          <a:blip r:embed="rId4"/>
          <a:stretch>
            <a:fillRect/>
          </a:stretch>
        </p:blipFill>
        <p:spPr>
          <a:xfrm rot="4776565" flipH="1">
            <a:off x="2507429" y="2192082"/>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112F5067-A134-6059-E841-A16E282A261F}"/>
              </a:ext>
            </a:extLst>
          </p:cNvPr>
          <p:cNvPicPr>
            <a:picLocks noChangeAspect="1"/>
          </p:cNvPicPr>
          <p:nvPr/>
        </p:nvPicPr>
        <p:blipFill>
          <a:blip r:embed="rId4"/>
          <a:stretch>
            <a:fillRect/>
          </a:stretch>
        </p:blipFill>
        <p:spPr>
          <a:xfrm rot="14400000" flipH="1">
            <a:off x="11467459" y="3403637"/>
            <a:ext cx="623524"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1DB5B807-A8E8-6D25-9201-23651EACF2BF}"/>
              </a:ext>
            </a:extLst>
          </p:cNvPr>
          <p:cNvPicPr>
            <a:picLocks noChangeAspect="1"/>
          </p:cNvPicPr>
          <p:nvPr/>
        </p:nvPicPr>
        <p:blipFill>
          <a:blip r:embed="rId4"/>
          <a:stretch>
            <a:fillRect/>
          </a:stretch>
        </p:blipFill>
        <p:spPr>
          <a:xfrm rot="20872146" flipH="1">
            <a:off x="10314705" y="6149795"/>
            <a:ext cx="623525"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E34F82C1-3104-6077-9EBF-EB31F5FDAF80}"/>
              </a:ext>
            </a:extLst>
          </p:cNvPr>
          <p:cNvPicPr>
            <a:picLocks noChangeAspect="1"/>
          </p:cNvPicPr>
          <p:nvPr/>
        </p:nvPicPr>
        <p:blipFill>
          <a:blip r:embed="rId5"/>
          <a:stretch>
            <a:fillRect/>
          </a:stretch>
        </p:blipFill>
        <p:spPr>
          <a:xfrm>
            <a:off x="-10675" y="3756539"/>
            <a:ext cx="2084870" cy="3046385"/>
          </a:xfrm>
          <a:prstGeom prst="rect">
            <a:avLst/>
          </a:prstGeom>
        </p:spPr>
      </p:pic>
      <p:sp>
        <p:nvSpPr>
          <p:cNvPr id="5" name="Tekstvak 4">
            <a:extLst>
              <a:ext uri="{FF2B5EF4-FFF2-40B4-BE49-F238E27FC236}">
                <a16:creationId xmlns:a16="http://schemas.microsoft.com/office/drawing/2014/main" id="{AEE00005-5734-E81B-3321-49D3A6943D57}"/>
              </a:ext>
            </a:extLst>
          </p:cNvPr>
          <p:cNvSpPr txBox="1"/>
          <p:nvPr/>
        </p:nvSpPr>
        <p:spPr>
          <a:xfrm rot="21448618">
            <a:off x="131791" y="531947"/>
            <a:ext cx="5061097"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Wat weten jullie al over...</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6015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4"/>
          <a:stretch>
            <a:fillRect/>
          </a:stretch>
        </p:blipFill>
        <p:spPr>
          <a:xfrm>
            <a:off x="-2614408" y="3694813"/>
            <a:ext cx="2084870" cy="3046385"/>
          </a:xfrm>
          <a:prstGeom prst="rect">
            <a:avLst/>
          </a:prstGeom>
        </p:spPr>
      </p:pic>
      <p:pic>
        <p:nvPicPr>
          <p:cNvPr id="19" name="Afbeelding 18" descr="Afbeelding met tekenfilm, pop, beeldje, kleding&#10;&#10;Door AI gegenereerde inhoud is mogelijk onjuist.">
            <a:extLst>
              <a:ext uri="{FF2B5EF4-FFF2-40B4-BE49-F238E27FC236}">
                <a16:creationId xmlns:a16="http://schemas.microsoft.com/office/drawing/2014/main" id="{AA35747A-1E50-D4A6-8DDF-B1C06F63221A}"/>
              </a:ext>
            </a:extLst>
          </p:cNvPr>
          <p:cNvPicPr>
            <a:picLocks noChangeAspect="1"/>
          </p:cNvPicPr>
          <p:nvPr/>
        </p:nvPicPr>
        <p:blipFill>
          <a:blip r:embed="rId5"/>
          <a:stretch>
            <a:fillRect/>
          </a:stretch>
        </p:blipFill>
        <p:spPr>
          <a:xfrm>
            <a:off x="6888163" y="705055"/>
            <a:ext cx="3019655" cy="5979515"/>
          </a:xfrm>
          <a:prstGeom prst="rect">
            <a:avLst/>
          </a:prstGeom>
        </p:spPr>
      </p:pic>
      <p:sp>
        <p:nvSpPr>
          <p:cNvPr id="20" name="Titel 1">
            <a:extLst>
              <a:ext uri="{FF2B5EF4-FFF2-40B4-BE49-F238E27FC236}">
                <a16:creationId xmlns:a16="http://schemas.microsoft.com/office/drawing/2014/main" id="{A8FC63CA-8BD1-B4A4-D079-E34377257EA7}"/>
              </a:ext>
            </a:extLst>
          </p:cNvPr>
          <p:cNvSpPr txBox="1">
            <a:spLocks/>
          </p:cNvSpPr>
          <p:nvPr/>
        </p:nvSpPr>
        <p:spPr>
          <a:xfrm>
            <a:off x="1587500" y="4038676"/>
            <a:ext cx="4241800" cy="1850221"/>
          </a:xfrm>
          <a:prstGeom prst="wedgeRoundRectCallout">
            <a:avLst>
              <a:gd name="adj1" fmla="val 86926"/>
              <a:gd name="adj2" fmla="val -62967"/>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In de les hierna gaan we </a:t>
            </a:r>
            <a:r>
              <a:rPr lang="nl-NL" sz="2800" dirty="0">
                <a:latin typeface="Calabri"/>
              </a:rPr>
              <a:t>samen</a:t>
            </a:r>
            <a:r>
              <a:rPr lang="nl-NL" sz="2800" b="0" dirty="0">
                <a:latin typeface="Calabri"/>
              </a:rPr>
              <a:t> nog meer leren over geld! </a:t>
            </a:r>
            <a:r>
              <a:rPr lang="nl-NL" sz="2800" dirty="0">
                <a:latin typeface="Calabri"/>
              </a:rPr>
              <a:t>Veel plezier!</a:t>
            </a:r>
          </a:p>
        </p:txBody>
      </p:sp>
      <p:sp>
        <p:nvSpPr>
          <p:cNvPr id="3" name="Titel 1">
            <a:extLst>
              <a:ext uri="{FF2B5EF4-FFF2-40B4-BE49-F238E27FC236}">
                <a16:creationId xmlns:a16="http://schemas.microsoft.com/office/drawing/2014/main" id="{11DA11FE-61A4-CE32-5121-0AAB5CE90DC2}"/>
              </a:ext>
            </a:extLst>
          </p:cNvPr>
          <p:cNvSpPr txBox="1">
            <a:spLocks/>
          </p:cNvSpPr>
          <p:nvPr/>
        </p:nvSpPr>
        <p:spPr>
          <a:xfrm>
            <a:off x="3327399" y="2118710"/>
            <a:ext cx="2861537" cy="1421168"/>
          </a:xfrm>
          <a:prstGeom prst="wedgeRoundRectCallout">
            <a:avLst>
              <a:gd name="adj1" fmla="val 81757"/>
              <a:gd name="adj2" fmla="val -179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800" dirty="0">
                <a:latin typeface="Calibri" panose="020F0502020204030204" pitchFamily="34" charset="0"/>
                <a:ea typeface="Calibri" panose="020F0502020204030204" pitchFamily="34" charset="0"/>
                <a:cs typeface="Calibri" panose="020F0502020204030204" pitchFamily="34" charset="0"/>
              </a:rPr>
              <a:t>Wow</a:t>
            </a:r>
            <a:r>
              <a:rPr lang="nl-NL" sz="2800" b="0" dirty="0">
                <a:latin typeface="Calibri" panose="020F0502020204030204" pitchFamily="34" charset="0"/>
                <a:ea typeface="Calibri" panose="020F0502020204030204" pitchFamily="34" charset="0"/>
                <a:cs typeface="Calibri" panose="020F0502020204030204" pitchFamily="34" charset="0"/>
              </a:rPr>
              <a:t>...</a:t>
            </a:r>
            <a:r>
              <a:rPr lang="nl-NL" sz="2800" dirty="0">
                <a:latin typeface="Calibri" panose="020F0502020204030204" pitchFamily="34" charset="0"/>
                <a:ea typeface="Calibri" panose="020F0502020204030204" pitchFamily="34" charset="0"/>
                <a:cs typeface="Calibri" panose="020F0502020204030204" pitchFamily="34" charset="0"/>
              </a:rPr>
              <a:t> </a:t>
            </a:r>
            <a:r>
              <a:rPr lang="nl-NL" sz="2800" b="0" dirty="0">
                <a:latin typeface="Calibri" panose="020F0502020204030204" pitchFamily="34" charset="0"/>
                <a:ea typeface="Calibri" panose="020F0502020204030204" pitchFamily="34" charset="0"/>
                <a:cs typeface="Calibri" panose="020F0502020204030204" pitchFamily="34" charset="0"/>
              </a:rPr>
              <a:t>jullie weten al veel!</a:t>
            </a:r>
            <a:endParaRPr lang="nl-NL" sz="2800" b="0" dirty="0"/>
          </a:p>
        </p:txBody>
      </p:sp>
      <p:sp>
        <p:nvSpPr>
          <p:cNvPr id="4" name="Rechthoek: afgeronde hoeken 3">
            <a:extLst>
              <a:ext uri="{FF2B5EF4-FFF2-40B4-BE49-F238E27FC236}">
                <a16:creationId xmlns:a16="http://schemas.microsoft.com/office/drawing/2014/main" id="{E47B1560-F9CA-75B7-D146-70DC507ACB9D}"/>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1D8E2CB8-4B1D-21F2-A0E0-1520314C6261}"/>
              </a:ext>
            </a:extLst>
          </p:cNvPr>
          <p:cNvSpPr txBox="1"/>
          <p:nvPr/>
        </p:nvSpPr>
        <p:spPr>
          <a:xfrm rot="21448618">
            <a:off x="131791" y="531947"/>
            <a:ext cx="5061097"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Week van het geld</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317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16fe547f-eec1-4793-a1b6-34d56b9fc957"/>
    <ds:schemaRef ds:uri="40fcaa1a-ac74-410f-95bc-20bbab667105"/>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496</Words>
  <Application>Microsoft Office PowerPoint</Application>
  <PresentationFormat>Breedbeeld</PresentationFormat>
  <Paragraphs>58</Paragraphs>
  <Slides>8</Slides>
  <Notes>8</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8</vt:i4>
      </vt:variant>
    </vt:vector>
  </HeadingPairs>
  <TitlesOfParts>
    <vt:vector size="17" baseType="lpstr">
      <vt:lpstr>Aptos</vt:lpstr>
      <vt:lpstr>Arial</vt:lpstr>
      <vt:lpstr>Calabri</vt:lpstr>
      <vt:lpstr>Calibri</vt:lpstr>
      <vt:lpstr>Corbel</vt:lpstr>
      <vt:lpstr>Open Sans</vt:lpstr>
      <vt:lpstr>Open Sans Light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9</cp:revision>
  <dcterms:created xsi:type="dcterms:W3CDTF">2026-01-22T09:05:28Z</dcterms:created>
  <dcterms:modified xsi:type="dcterms:W3CDTF">2026-03-04T13:43:41Z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